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sldIdLst>
    <p:sldId id="256" r:id="rId2"/>
    <p:sldId id="281" r:id="rId3"/>
    <p:sldId id="283" r:id="rId4"/>
    <p:sldId id="266" r:id="rId5"/>
    <p:sldId id="271" r:id="rId6"/>
    <p:sldId id="272" r:id="rId7"/>
    <p:sldId id="280" r:id="rId8"/>
    <p:sldId id="269" r:id="rId9"/>
    <p:sldId id="273" r:id="rId10"/>
    <p:sldId id="274" r:id="rId11"/>
    <p:sldId id="275" r:id="rId12"/>
    <p:sldId id="276" r:id="rId13"/>
    <p:sldId id="277" r:id="rId14"/>
    <p:sldId id="278" r:id="rId15"/>
    <p:sldId id="279" r:id="rId16"/>
    <p:sldId id="258" r:id="rId17"/>
    <p:sldId id="259" r:id="rId18"/>
    <p:sldId id="284" r:id="rId19"/>
    <p:sldId id="260" r:id="rId20"/>
    <p:sldId id="270" r:id="rId21"/>
    <p:sldId id="264" r:id="rId22"/>
    <p:sldId id="263" r:id="rId23"/>
    <p:sldId id="265" r:id="rId24"/>
    <p:sldId id="282" r:id="rId25"/>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2" autoAdjust="0"/>
    <p:restoredTop sz="94660"/>
  </p:normalViewPr>
  <p:slideViewPr>
    <p:cSldViewPr snapToGrid="0">
      <p:cViewPr varScale="1">
        <p:scale>
          <a:sx n="79" d="100"/>
          <a:sy n="79" d="100"/>
        </p:scale>
        <p:origin x="86" y="13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th Robertson" userId="110e43d1940ba28a" providerId="LiveId" clId="{22B023DB-E6F0-4B31-8B2E-1EA5C1CC93F0}"/>
    <pc:docChg chg="undo custSel addSld delSld modSld sldOrd">
      <pc:chgData name="Keith Robertson" userId="110e43d1940ba28a" providerId="LiveId" clId="{22B023DB-E6F0-4B31-8B2E-1EA5C1CC93F0}" dt="2026-05-14T08:56:55.261" v="10678" actId="20577"/>
      <pc:docMkLst>
        <pc:docMk/>
      </pc:docMkLst>
      <pc:sldChg chg="modSp mod">
        <pc:chgData name="Keith Robertson" userId="110e43d1940ba28a" providerId="LiveId" clId="{22B023DB-E6F0-4B31-8B2E-1EA5C1CC93F0}" dt="2026-04-20T09:31:20.940" v="5" actId="20577"/>
        <pc:sldMkLst>
          <pc:docMk/>
          <pc:sldMk cId="4061872835" sldId="256"/>
        </pc:sldMkLst>
        <pc:spChg chg="mod">
          <ac:chgData name="Keith Robertson" userId="110e43d1940ba28a" providerId="LiveId" clId="{22B023DB-E6F0-4B31-8B2E-1EA5C1CC93F0}" dt="2026-04-20T09:31:20.940" v="5" actId="20577"/>
          <ac:spMkLst>
            <pc:docMk/>
            <pc:sldMk cId="4061872835" sldId="256"/>
            <ac:spMk id="3" creationId="{5E102694-244A-0788-3FCE-F5DF0ED9A08C}"/>
          </ac:spMkLst>
        </pc:spChg>
      </pc:sldChg>
      <pc:sldChg chg="modSp del mod">
        <pc:chgData name="Keith Robertson" userId="110e43d1940ba28a" providerId="LiveId" clId="{22B023DB-E6F0-4B31-8B2E-1EA5C1CC93F0}" dt="2026-04-20T09:35:26.149" v="310" actId="2696"/>
        <pc:sldMkLst>
          <pc:docMk/>
          <pc:sldMk cId="1500089303" sldId="257"/>
        </pc:sldMkLst>
      </pc:sldChg>
      <pc:sldChg chg="modSp mod ord">
        <pc:chgData name="Keith Robertson" userId="110e43d1940ba28a" providerId="LiveId" clId="{22B023DB-E6F0-4B31-8B2E-1EA5C1CC93F0}" dt="2026-05-14T08:17:01.397" v="9428" actId="20577"/>
        <pc:sldMkLst>
          <pc:docMk/>
          <pc:sldMk cId="1996267258" sldId="258"/>
        </pc:sldMkLst>
        <pc:spChg chg="mod">
          <ac:chgData name="Keith Robertson" userId="110e43d1940ba28a" providerId="LiveId" clId="{22B023DB-E6F0-4B31-8B2E-1EA5C1CC93F0}" dt="2026-04-20T13:08:10.753" v="7898"/>
          <ac:spMkLst>
            <pc:docMk/>
            <pc:sldMk cId="1996267258" sldId="258"/>
            <ac:spMk id="2" creationId="{82B0811D-D245-B398-A05F-586C1811745F}"/>
          </ac:spMkLst>
        </pc:spChg>
        <pc:spChg chg="mod">
          <ac:chgData name="Keith Robertson" userId="110e43d1940ba28a" providerId="LiveId" clId="{22B023DB-E6F0-4B31-8B2E-1EA5C1CC93F0}" dt="2026-05-14T08:17:01.397" v="9428" actId="20577"/>
          <ac:spMkLst>
            <pc:docMk/>
            <pc:sldMk cId="1996267258" sldId="258"/>
            <ac:spMk id="3" creationId="{E2D06598-2246-F3D7-97C3-7E51BFA60CB9}"/>
          </ac:spMkLst>
        </pc:spChg>
      </pc:sldChg>
      <pc:sldChg chg="modSp mod">
        <pc:chgData name="Keith Robertson" userId="110e43d1940ba28a" providerId="LiveId" clId="{22B023DB-E6F0-4B31-8B2E-1EA5C1CC93F0}" dt="2026-05-14T08:48:37.222" v="10618" actId="20577"/>
        <pc:sldMkLst>
          <pc:docMk/>
          <pc:sldMk cId="2454647802" sldId="259"/>
        </pc:sldMkLst>
        <pc:spChg chg="mod">
          <ac:chgData name="Keith Robertson" userId="110e43d1940ba28a" providerId="LiveId" clId="{22B023DB-E6F0-4B31-8B2E-1EA5C1CC93F0}" dt="2026-05-14T08:17:25.526" v="9452" actId="20577"/>
          <ac:spMkLst>
            <pc:docMk/>
            <pc:sldMk cId="2454647802" sldId="259"/>
            <ac:spMk id="2" creationId="{579B7CC1-D6C4-C287-C06A-6C58BE83E7AB}"/>
          </ac:spMkLst>
        </pc:spChg>
        <pc:spChg chg="mod">
          <ac:chgData name="Keith Robertson" userId="110e43d1940ba28a" providerId="LiveId" clId="{22B023DB-E6F0-4B31-8B2E-1EA5C1CC93F0}" dt="2026-05-14T08:48:37.222" v="10618" actId="20577"/>
          <ac:spMkLst>
            <pc:docMk/>
            <pc:sldMk cId="2454647802" sldId="259"/>
            <ac:spMk id="3" creationId="{8E32E5C2-83EC-1A47-80CF-45B7C13D5690}"/>
          </ac:spMkLst>
        </pc:spChg>
      </pc:sldChg>
      <pc:sldChg chg="modSp mod">
        <pc:chgData name="Keith Robertson" userId="110e43d1940ba28a" providerId="LiveId" clId="{22B023DB-E6F0-4B31-8B2E-1EA5C1CC93F0}" dt="2026-04-20T12:16:30.120" v="5202" actId="313"/>
        <pc:sldMkLst>
          <pc:docMk/>
          <pc:sldMk cId="4144400865" sldId="260"/>
        </pc:sldMkLst>
        <pc:spChg chg="mod">
          <ac:chgData name="Keith Robertson" userId="110e43d1940ba28a" providerId="LiveId" clId="{22B023DB-E6F0-4B31-8B2E-1EA5C1CC93F0}" dt="2026-04-20T12:16:30.120" v="5202" actId="313"/>
          <ac:spMkLst>
            <pc:docMk/>
            <pc:sldMk cId="4144400865" sldId="260"/>
            <ac:spMk id="2" creationId="{68D190D2-7994-4818-EBCB-B48A99EE0CBE}"/>
          </ac:spMkLst>
        </pc:spChg>
        <pc:spChg chg="mod">
          <ac:chgData name="Keith Robertson" userId="110e43d1940ba28a" providerId="LiveId" clId="{22B023DB-E6F0-4B31-8B2E-1EA5C1CC93F0}" dt="2026-04-20T09:55:10.673" v="2273" actId="207"/>
          <ac:spMkLst>
            <pc:docMk/>
            <pc:sldMk cId="4144400865" sldId="260"/>
            <ac:spMk id="3" creationId="{B76DA449-E55E-958D-87CD-C3D3D7AF9CBE}"/>
          </ac:spMkLst>
        </pc:spChg>
      </pc:sldChg>
      <pc:sldChg chg="modSp del mod">
        <pc:chgData name="Keith Robertson" userId="110e43d1940ba28a" providerId="LiveId" clId="{22B023DB-E6F0-4B31-8B2E-1EA5C1CC93F0}" dt="2026-04-20T10:02:59.097" v="2767" actId="2696"/>
        <pc:sldMkLst>
          <pc:docMk/>
          <pc:sldMk cId="433704613" sldId="261"/>
        </pc:sldMkLst>
      </pc:sldChg>
      <pc:sldChg chg="modSp mod">
        <pc:chgData name="Keith Robertson" userId="110e43d1940ba28a" providerId="LiveId" clId="{22B023DB-E6F0-4B31-8B2E-1EA5C1CC93F0}" dt="2026-05-14T08:55:57.480" v="10647" actId="20577"/>
        <pc:sldMkLst>
          <pc:docMk/>
          <pc:sldMk cId="1399273398" sldId="263"/>
        </pc:sldMkLst>
        <pc:spChg chg="mod">
          <ac:chgData name="Keith Robertson" userId="110e43d1940ba28a" providerId="LiveId" clId="{22B023DB-E6F0-4B31-8B2E-1EA5C1CC93F0}" dt="2026-05-14T08:55:57.480" v="10647" actId="20577"/>
          <ac:spMkLst>
            <pc:docMk/>
            <pc:sldMk cId="1399273398" sldId="263"/>
            <ac:spMk id="3" creationId="{096DF5BB-5E92-83F7-22D9-D88D9B389927}"/>
          </ac:spMkLst>
        </pc:spChg>
      </pc:sldChg>
      <pc:sldChg chg="modSp add mod">
        <pc:chgData name="Keith Robertson" userId="110e43d1940ba28a" providerId="LiveId" clId="{22B023DB-E6F0-4B31-8B2E-1EA5C1CC93F0}" dt="2026-05-14T08:29:37.783" v="10114" actId="20577"/>
        <pc:sldMkLst>
          <pc:docMk/>
          <pc:sldMk cId="992748199" sldId="264"/>
        </pc:sldMkLst>
        <pc:spChg chg="mod">
          <ac:chgData name="Keith Robertson" userId="110e43d1940ba28a" providerId="LiveId" clId="{22B023DB-E6F0-4B31-8B2E-1EA5C1CC93F0}" dt="2026-05-14T08:29:37.783" v="10114" actId="20577"/>
          <ac:spMkLst>
            <pc:docMk/>
            <pc:sldMk cId="992748199" sldId="264"/>
            <ac:spMk id="3" creationId="{12DA12EB-BA7E-051F-58BD-3E2C519DB222}"/>
          </ac:spMkLst>
        </pc:spChg>
      </pc:sldChg>
      <pc:sldChg chg="modSp add mod">
        <pc:chgData name="Keith Robertson" userId="110e43d1940ba28a" providerId="LiveId" clId="{22B023DB-E6F0-4B31-8B2E-1EA5C1CC93F0}" dt="2026-05-14T08:33:37.018" v="10288" actId="20577"/>
        <pc:sldMkLst>
          <pc:docMk/>
          <pc:sldMk cId="3118409070" sldId="265"/>
        </pc:sldMkLst>
        <pc:spChg chg="mod">
          <ac:chgData name="Keith Robertson" userId="110e43d1940ba28a" providerId="LiveId" clId="{22B023DB-E6F0-4B31-8B2E-1EA5C1CC93F0}" dt="2026-05-14T08:33:37.018" v="10288" actId="20577"/>
          <ac:spMkLst>
            <pc:docMk/>
            <pc:sldMk cId="3118409070" sldId="265"/>
            <ac:spMk id="3" creationId="{0F66847C-5A1C-5AC9-A1CC-31C45583DD25}"/>
          </ac:spMkLst>
        </pc:spChg>
      </pc:sldChg>
      <pc:sldChg chg="new del">
        <pc:chgData name="Keith Robertson" userId="110e43d1940ba28a" providerId="LiveId" clId="{22B023DB-E6F0-4B31-8B2E-1EA5C1CC93F0}" dt="2026-04-20T10:12:44.186" v="3424" actId="2696"/>
        <pc:sldMkLst>
          <pc:docMk/>
          <pc:sldMk cId="1557560441" sldId="266"/>
        </pc:sldMkLst>
      </pc:sldChg>
      <pc:sldChg chg="modSp add mod">
        <pc:chgData name="Keith Robertson" userId="110e43d1940ba28a" providerId="LiveId" clId="{22B023DB-E6F0-4B31-8B2E-1EA5C1CC93F0}" dt="2026-05-14T08:35:03.345" v="10326" actId="20577"/>
        <pc:sldMkLst>
          <pc:docMk/>
          <pc:sldMk cId="3056325387" sldId="266"/>
        </pc:sldMkLst>
        <pc:spChg chg="mod">
          <ac:chgData name="Keith Robertson" userId="110e43d1940ba28a" providerId="LiveId" clId="{22B023DB-E6F0-4B31-8B2E-1EA5C1CC93F0}" dt="2026-04-20T10:13:14.126" v="3487" actId="6549"/>
          <ac:spMkLst>
            <pc:docMk/>
            <pc:sldMk cId="3056325387" sldId="266"/>
            <ac:spMk id="2" creationId="{C9DA97B2-219D-A3C3-6013-20275A8BCC63}"/>
          </ac:spMkLst>
        </pc:spChg>
        <pc:spChg chg="mod">
          <ac:chgData name="Keith Robertson" userId="110e43d1940ba28a" providerId="LiveId" clId="{22B023DB-E6F0-4B31-8B2E-1EA5C1CC93F0}" dt="2026-05-14T08:35:03.345" v="10326" actId="20577"/>
          <ac:spMkLst>
            <pc:docMk/>
            <pc:sldMk cId="3056325387" sldId="266"/>
            <ac:spMk id="3" creationId="{F503AA79-0C1D-2C21-5ABB-C3CA407ABCFD}"/>
          </ac:spMkLst>
        </pc:spChg>
      </pc:sldChg>
      <pc:sldChg chg="modSp add del mod">
        <pc:chgData name="Keith Robertson" userId="110e43d1940ba28a" providerId="LiveId" clId="{22B023DB-E6F0-4B31-8B2E-1EA5C1CC93F0}" dt="2026-04-20T12:18:30.419" v="5258" actId="2696"/>
        <pc:sldMkLst>
          <pc:docMk/>
          <pc:sldMk cId="4181824623" sldId="267"/>
        </pc:sldMkLst>
      </pc:sldChg>
      <pc:sldChg chg="modSp add del mod ord">
        <pc:chgData name="Keith Robertson" userId="110e43d1940ba28a" providerId="LiveId" clId="{22B023DB-E6F0-4B31-8B2E-1EA5C1CC93F0}" dt="2026-04-20T13:14:20.769" v="8098" actId="2696"/>
        <pc:sldMkLst>
          <pc:docMk/>
          <pc:sldMk cId="1865422487" sldId="268"/>
        </pc:sldMkLst>
      </pc:sldChg>
      <pc:sldChg chg="modSp add mod ord">
        <pc:chgData name="Keith Robertson" userId="110e43d1940ba28a" providerId="LiveId" clId="{22B023DB-E6F0-4B31-8B2E-1EA5C1CC93F0}" dt="2026-05-14T08:42:50.249" v="10520" actId="27636"/>
        <pc:sldMkLst>
          <pc:docMk/>
          <pc:sldMk cId="1779598519" sldId="269"/>
        </pc:sldMkLst>
        <pc:spChg chg="mod">
          <ac:chgData name="Keith Robertson" userId="110e43d1940ba28a" providerId="LiveId" clId="{22B023DB-E6F0-4B31-8B2E-1EA5C1CC93F0}" dt="2026-05-14T08:42:50.249" v="10520" actId="27636"/>
          <ac:spMkLst>
            <pc:docMk/>
            <pc:sldMk cId="1779598519" sldId="269"/>
            <ac:spMk id="3" creationId="{760FA5AE-060F-4750-6C7B-8D195B6A49B2}"/>
          </ac:spMkLst>
        </pc:spChg>
      </pc:sldChg>
      <pc:sldChg chg="modSp add mod">
        <pc:chgData name="Keith Robertson" userId="110e43d1940ba28a" providerId="LiveId" clId="{22B023DB-E6F0-4B31-8B2E-1EA5C1CC93F0}" dt="2026-05-14T08:28:00.016" v="10028" actId="20577"/>
        <pc:sldMkLst>
          <pc:docMk/>
          <pc:sldMk cId="964373529" sldId="270"/>
        </pc:sldMkLst>
        <pc:spChg chg="mod">
          <ac:chgData name="Keith Robertson" userId="110e43d1940ba28a" providerId="LiveId" clId="{22B023DB-E6F0-4B31-8B2E-1EA5C1CC93F0}" dt="2026-04-20T12:16:26.761" v="5201" actId="313"/>
          <ac:spMkLst>
            <pc:docMk/>
            <pc:sldMk cId="964373529" sldId="270"/>
            <ac:spMk id="2" creationId="{AECAFB06-0FB0-1A46-94FF-1F041655B54F}"/>
          </ac:spMkLst>
        </pc:spChg>
        <pc:spChg chg="mod">
          <ac:chgData name="Keith Robertson" userId="110e43d1940ba28a" providerId="LiveId" clId="{22B023DB-E6F0-4B31-8B2E-1EA5C1CC93F0}" dt="2026-05-14T08:28:00.016" v="10028" actId="20577"/>
          <ac:spMkLst>
            <pc:docMk/>
            <pc:sldMk cId="964373529" sldId="270"/>
            <ac:spMk id="3" creationId="{6529DE3E-274F-D338-06A7-F5578CE7EB15}"/>
          </ac:spMkLst>
        </pc:spChg>
      </pc:sldChg>
      <pc:sldChg chg="modSp add mod">
        <pc:chgData name="Keith Robertson" userId="110e43d1940ba28a" providerId="LiveId" clId="{22B023DB-E6F0-4B31-8B2E-1EA5C1CC93F0}" dt="2026-05-14T08:36:25.180" v="10410" actId="20577"/>
        <pc:sldMkLst>
          <pc:docMk/>
          <pc:sldMk cId="2969213989" sldId="271"/>
        </pc:sldMkLst>
        <pc:spChg chg="mod">
          <ac:chgData name="Keith Robertson" userId="110e43d1940ba28a" providerId="LiveId" clId="{22B023DB-E6F0-4B31-8B2E-1EA5C1CC93F0}" dt="2026-05-14T08:36:25.180" v="10410" actId="20577"/>
          <ac:spMkLst>
            <pc:docMk/>
            <pc:sldMk cId="2969213989" sldId="271"/>
            <ac:spMk id="3" creationId="{93F52283-61D8-57DB-7F63-EB93664E91E9}"/>
          </ac:spMkLst>
        </pc:spChg>
      </pc:sldChg>
      <pc:sldChg chg="modSp add mod">
        <pc:chgData name="Keith Robertson" userId="110e43d1940ba28a" providerId="LiveId" clId="{22B023DB-E6F0-4B31-8B2E-1EA5C1CC93F0}" dt="2026-05-14T08:37:43.061" v="10433" actId="1076"/>
        <pc:sldMkLst>
          <pc:docMk/>
          <pc:sldMk cId="1498436549" sldId="272"/>
        </pc:sldMkLst>
        <pc:spChg chg="mod">
          <ac:chgData name="Keith Robertson" userId="110e43d1940ba28a" providerId="LiveId" clId="{22B023DB-E6F0-4B31-8B2E-1EA5C1CC93F0}" dt="2026-05-14T08:37:43.061" v="10433" actId="1076"/>
          <ac:spMkLst>
            <pc:docMk/>
            <pc:sldMk cId="1498436549" sldId="272"/>
            <ac:spMk id="3" creationId="{F02B887A-9CF5-E4E3-5ECE-D68FFEF77C9E}"/>
          </ac:spMkLst>
        </pc:spChg>
      </pc:sldChg>
      <pc:sldChg chg="modSp add mod ord">
        <pc:chgData name="Keith Robertson" userId="110e43d1940ba28a" providerId="LiveId" clId="{22B023DB-E6F0-4B31-8B2E-1EA5C1CC93F0}" dt="2026-04-20T13:06:11.917" v="7858"/>
        <pc:sldMkLst>
          <pc:docMk/>
          <pc:sldMk cId="3571161474" sldId="273"/>
        </pc:sldMkLst>
        <pc:spChg chg="mod">
          <ac:chgData name="Keith Robertson" userId="110e43d1940ba28a" providerId="LiveId" clId="{22B023DB-E6F0-4B31-8B2E-1EA5C1CC93F0}" dt="2026-04-20T12:43:21.408" v="7286" actId="14100"/>
          <ac:spMkLst>
            <pc:docMk/>
            <pc:sldMk cId="3571161474" sldId="273"/>
            <ac:spMk id="2" creationId="{217AC38C-1B50-E7B4-EC51-10C1018BE59E}"/>
          </ac:spMkLst>
        </pc:spChg>
        <pc:spChg chg="mod">
          <ac:chgData name="Keith Robertson" userId="110e43d1940ba28a" providerId="LiveId" clId="{22B023DB-E6F0-4B31-8B2E-1EA5C1CC93F0}" dt="2026-04-20T12:43:38.965" v="7289" actId="113"/>
          <ac:spMkLst>
            <pc:docMk/>
            <pc:sldMk cId="3571161474" sldId="273"/>
            <ac:spMk id="3" creationId="{0AE973D4-D8BE-B941-C8A0-C7B54F3543D7}"/>
          </ac:spMkLst>
        </pc:spChg>
      </pc:sldChg>
      <pc:sldChg chg="modSp add mod ord">
        <pc:chgData name="Keith Robertson" userId="110e43d1940ba28a" providerId="LiveId" clId="{22B023DB-E6F0-4B31-8B2E-1EA5C1CC93F0}" dt="2026-04-20T13:06:11.917" v="7858"/>
        <pc:sldMkLst>
          <pc:docMk/>
          <pc:sldMk cId="3609849549" sldId="274"/>
        </pc:sldMkLst>
        <pc:spChg chg="mod">
          <ac:chgData name="Keith Robertson" userId="110e43d1940ba28a" providerId="LiveId" clId="{22B023DB-E6F0-4B31-8B2E-1EA5C1CC93F0}" dt="2026-04-20T12:44:16.964" v="7291"/>
          <ac:spMkLst>
            <pc:docMk/>
            <pc:sldMk cId="3609849549" sldId="274"/>
            <ac:spMk id="2" creationId="{509E0151-ECA6-0912-23A4-C052499F2D5C}"/>
          </ac:spMkLst>
        </pc:spChg>
        <pc:spChg chg="mod">
          <ac:chgData name="Keith Robertson" userId="110e43d1940ba28a" providerId="LiveId" clId="{22B023DB-E6F0-4B31-8B2E-1EA5C1CC93F0}" dt="2026-04-20T12:46:22.724" v="7302" actId="6549"/>
          <ac:spMkLst>
            <pc:docMk/>
            <pc:sldMk cId="3609849549" sldId="274"/>
            <ac:spMk id="3" creationId="{F75EE7AE-7209-FF4A-43C7-EE23C4E2DF3A}"/>
          </ac:spMkLst>
        </pc:spChg>
      </pc:sldChg>
      <pc:sldChg chg="modSp add mod ord">
        <pc:chgData name="Keith Robertson" userId="110e43d1940ba28a" providerId="LiveId" clId="{22B023DB-E6F0-4B31-8B2E-1EA5C1CC93F0}" dt="2026-04-20T13:06:11.917" v="7858"/>
        <pc:sldMkLst>
          <pc:docMk/>
          <pc:sldMk cId="3891725747" sldId="275"/>
        </pc:sldMkLst>
        <pc:spChg chg="mod">
          <ac:chgData name="Keith Robertson" userId="110e43d1940ba28a" providerId="LiveId" clId="{22B023DB-E6F0-4B31-8B2E-1EA5C1CC93F0}" dt="2026-04-20T12:48:21.593" v="7304"/>
          <ac:spMkLst>
            <pc:docMk/>
            <pc:sldMk cId="3891725747" sldId="275"/>
            <ac:spMk id="2" creationId="{55B68870-C1A0-6EF4-B655-63D32BA93616}"/>
          </ac:spMkLst>
        </pc:spChg>
        <pc:spChg chg="mod">
          <ac:chgData name="Keith Robertson" userId="110e43d1940ba28a" providerId="LiveId" clId="{22B023DB-E6F0-4B31-8B2E-1EA5C1CC93F0}" dt="2026-04-20T12:51:04.254" v="7313" actId="6549"/>
          <ac:spMkLst>
            <pc:docMk/>
            <pc:sldMk cId="3891725747" sldId="275"/>
            <ac:spMk id="3" creationId="{602CE0B6-A362-6D75-4329-A3929ECC135E}"/>
          </ac:spMkLst>
        </pc:spChg>
      </pc:sldChg>
      <pc:sldChg chg="modSp add mod ord">
        <pc:chgData name="Keith Robertson" userId="110e43d1940ba28a" providerId="LiveId" clId="{22B023DB-E6F0-4B31-8B2E-1EA5C1CC93F0}" dt="2026-04-20T13:06:11.917" v="7858"/>
        <pc:sldMkLst>
          <pc:docMk/>
          <pc:sldMk cId="2068634403" sldId="276"/>
        </pc:sldMkLst>
        <pc:spChg chg="mod">
          <ac:chgData name="Keith Robertson" userId="110e43d1940ba28a" providerId="LiveId" clId="{22B023DB-E6F0-4B31-8B2E-1EA5C1CC93F0}" dt="2026-04-20T12:51:59.607" v="7318"/>
          <ac:spMkLst>
            <pc:docMk/>
            <pc:sldMk cId="2068634403" sldId="276"/>
            <ac:spMk id="2" creationId="{EC9C322C-E905-5E38-E4AB-965668A6289A}"/>
          </ac:spMkLst>
        </pc:spChg>
        <pc:spChg chg="mod">
          <ac:chgData name="Keith Robertson" userId="110e43d1940ba28a" providerId="LiveId" clId="{22B023DB-E6F0-4B31-8B2E-1EA5C1CC93F0}" dt="2026-04-20T12:52:35.414" v="7326" actId="33524"/>
          <ac:spMkLst>
            <pc:docMk/>
            <pc:sldMk cId="2068634403" sldId="276"/>
            <ac:spMk id="3" creationId="{6D8E87B3-F467-1FBC-BF54-AB0F0C5D92DA}"/>
          </ac:spMkLst>
        </pc:spChg>
      </pc:sldChg>
      <pc:sldChg chg="modSp add mod ord">
        <pc:chgData name="Keith Robertson" userId="110e43d1940ba28a" providerId="LiveId" clId="{22B023DB-E6F0-4B31-8B2E-1EA5C1CC93F0}" dt="2026-04-20T13:06:11.917" v="7858"/>
        <pc:sldMkLst>
          <pc:docMk/>
          <pc:sldMk cId="417664376" sldId="277"/>
        </pc:sldMkLst>
        <pc:spChg chg="mod">
          <ac:chgData name="Keith Robertson" userId="110e43d1940ba28a" providerId="LiveId" clId="{22B023DB-E6F0-4B31-8B2E-1EA5C1CC93F0}" dt="2026-04-20T12:55:16.015" v="7338" actId="20577"/>
          <ac:spMkLst>
            <pc:docMk/>
            <pc:sldMk cId="417664376" sldId="277"/>
            <ac:spMk id="2" creationId="{42BC69AE-ADA7-13CF-F16B-52A49FF7F741}"/>
          </ac:spMkLst>
        </pc:spChg>
        <pc:spChg chg="mod">
          <ac:chgData name="Keith Robertson" userId="110e43d1940ba28a" providerId="LiveId" clId="{22B023DB-E6F0-4B31-8B2E-1EA5C1CC93F0}" dt="2026-04-20T12:54:46.595" v="7336" actId="113"/>
          <ac:spMkLst>
            <pc:docMk/>
            <pc:sldMk cId="417664376" sldId="277"/>
            <ac:spMk id="3" creationId="{D999D061-93F6-A96A-A921-54FCE02DE762}"/>
          </ac:spMkLst>
        </pc:spChg>
      </pc:sldChg>
      <pc:sldChg chg="modSp add mod ord">
        <pc:chgData name="Keith Robertson" userId="110e43d1940ba28a" providerId="LiveId" clId="{22B023DB-E6F0-4B31-8B2E-1EA5C1CC93F0}" dt="2026-04-20T13:06:11.917" v="7858"/>
        <pc:sldMkLst>
          <pc:docMk/>
          <pc:sldMk cId="1474084690" sldId="278"/>
        </pc:sldMkLst>
        <pc:spChg chg="mod">
          <ac:chgData name="Keith Robertson" userId="110e43d1940ba28a" providerId="LiveId" clId="{22B023DB-E6F0-4B31-8B2E-1EA5C1CC93F0}" dt="2026-04-20T12:57:43.162" v="7399" actId="313"/>
          <ac:spMkLst>
            <pc:docMk/>
            <pc:sldMk cId="1474084690" sldId="278"/>
            <ac:spMk id="2" creationId="{A7C73809-A386-AA1E-8A60-1AABFBDE043A}"/>
          </ac:spMkLst>
        </pc:spChg>
        <pc:spChg chg="mod">
          <ac:chgData name="Keith Robertson" userId="110e43d1940ba28a" providerId="LiveId" clId="{22B023DB-E6F0-4B31-8B2E-1EA5C1CC93F0}" dt="2026-04-20T12:57:17.453" v="7367" actId="20577"/>
          <ac:spMkLst>
            <pc:docMk/>
            <pc:sldMk cId="1474084690" sldId="278"/>
            <ac:spMk id="3" creationId="{6C1E20B9-DC41-B275-CD75-A27D8C70CF78}"/>
          </ac:spMkLst>
        </pc:spChg>
      </pc:sldChg>
      <pc:sldChg chg="modSp add mod ord">
        <pc:chgData name="Keith Robertson" userId="110e43d1940ba28a" providerId="LiveId" clId="{22B023DB-E6F0-4B31-8B2E-1EA5C1CC93F0}" dt="2026-04-20T13:06:11.917" v="7858"/>
        <pc:sldMkLst>
          <pc:docMk/>
          <pc:sldMk cId="3165578346" sldId="279"/>
        </pc:sldMkLst>
        <pc:spChg chg="mod">
          <ac:chgData name="Keith Robertson" userId="110e43d1940ba28a" providerId="LiveId" clId="{22B023DB-E6F0-4B31-8B2E-1EA5C1CC93F0}" dt="2026-04-20T12:59:35.846" v="7408" actId="114"/>
          <ac:spMkLst>
            <pc:docMk/>
            <pc:sldMk cId="3165578346" sldId="279"/>
            <ac:spMk id="3" creationId="{F35D12E3-D108-AEDB-4800-940A3A4B9CB3}"/>
          </ac:spMkLst>
        </pc:spChg>
      </pc:sldChg>
      <pc:sldChg chg="modSp add mod">
        <pc:chgData name="Keith Robertson" userId="110e43d1940ba28a" providerId="LiveId" clId="{22B023DB-E6F0-4B31-8B2E-1EA5C1CC93F0}" dt="2026-05-14T08:40:55.092" v="10499" actId="5793"/>
        <pc:sldMkLst>
          <pc:docMk/>
          <pc:sldMk cId="1097812753" sldId="280"/>
        </pc:sldMkLst>
        <pc:spChg chg="mod">
          <ac:chgData name="Keith Robertson" userId="110e43d1940ba28a" providerId="LiveId" clId="{22B023DB-E6F0-4B31-8B2E-1EA5C1CC93F0}" dt="2026-05-14T08:40:55.092" v="10499" actId="5793"/>
          <ac:spMkLst>
            <pc:docMk/>
            <pc:sldMk cId="1097812753" sldId="280"/>
            <ac:spMk id="3" creationId="{8DB3CF32-DCE6-09E5-95B0-37DDC20237FC}"/>
          </ac:spMkLst>
        </pc:spChg>
      </pc:sldChg>
      <pc:sldChg chg="modSp add mod ord">
        <pc:chgData name="Keith Robertson" userId="110e43d1940ba28a" providerId="LiveId" clId="{22B023DB-E6F0-4B31-8B2E-1EA5C1CC93F0}" dt="2026-05-14T08:41:53.741" v="10518" actId="6549"/>
        <pc:sldMkLst>
          <pc:docMk/>
          <pc:sldMk cId="3687226854" sldId="281"/>
        </pc:sldMkLst>
        <pc:spChg chg="mod">
          <ac:chgData name="Keith Robertson" userId="110e43d1940ba28a" providerId="LiveId" clId="{22B023DB-E6F0-4B31-8B2E-1EA5C1CC93F0}" dt="2026-05-14T08:07:02.930" v="9203" actId="20577"/>
          <ac:spMkLst>
            <pc:docMk/>
            <pc:sldMk cId="3687226854" sldId="281"/>
            <ac:spMk id="2" creationId="{5D8F85B7-DE5F-0026-F2FA-1041101BC016}"/>
          </ac:spMkLst>
        </pc:spChg>
        <pc:spChg chg="mod">
          <ac:chgData name="Keith Robertson" userId="110e43d1940ba28a" providerId="LiveId" clId="{22B023DB-E6F0-4B31-8B2E-1EA5C1CC93F0}" dt="2026-05-14T08:41:53.741" v="10518" actId="6549"/>
          <ac:spMkLst>
            <pc:docMk/>
            <pc:sldMk cId="3687226854" sldId="281"/>
            <ac:spMk id="3" creationId="{C4197091-712B-E552-7015-99112A3E9F06}"/>
          </ac:spMkLst>
        </pc:spChg>
      </pc:sldChg>
      <pc:sldChg chg="modSp add mod">
        <pc:chgData name="Keith Robertson" userId="110e43d1940ba28a" providerId="LiveId" clId="{22B023DB-E6F0-4B31-8B2E-1EA5C1CC93F0}" dt="2026-05-14T08:56:55.261" v="10678" actId="20577"/>
        <pc:sldMkLst>
          <pc:docMk/>
          <pc:sldMk cId="1045778034" sldId="282"/>
        </pc:sldMkLst>
        <pc:spChg chg="mod">
          <ac:chgData name="Keith Robertson" userId="110e43d1940ba28a" providerId="LiveId" clId="{22B023DB-E6F0-4B31-8B2E-1EA5C1CC93F0}" dt="2026-04-20T13:39:03.525" v="8315" actId="20577"/>
          <ac:spMkLst>
            <pc:docMk/>
            <pc:sldMk cId="1045778034" sldId="282"/>
            <ac:spMk id="2" creationId="{B05ECDC1-C9B0-9D85-CA33-27DAC2C60558}"/>
          </ac:spMkLst>
        </pc:spChg>
        <pc:spChg chg="mod">
          <ac:chgData name="Keith Robertson" userId="110e43d1940ba28a" providerId="LiveId" clId="{22B023DB-E6F0-4B31-8B2E-1EA5C1CC93F0}" dt="2026-05-14T08:56:55.261" v="10678" actId="20577"/>
          <ac:spMkLst>
            <pc:docMk/>
            <pc:sldMk cId="1045778034" sldId="282"/>
            <ac:spMk id="3" creationId="{3B3CAD38-25CE-248F-80D0-01112F648E2E}"/>
          </ac:spMkLst>
        </pc:spChg>
      </pc:sldChg>
      <pc:sldChg chg="modSp add mod">
        <pc:chgData name="Keith Robertson" userId="110e43d1940ba28a" providerId="LiveId" clId="{22B023DB-E6F0-4B31-8B2E-1EA5C1CC93F0}" dt="2026-05-14T08:34:31.368" v="10301" actId="20577"/>
        <pc:sldMkLst>
          <pc:docMk/>
          <pc:sldMk cId="3746892554" sldId="283"/>
        </pc:sldMkLst>
        <pc:spChg chg="mod">
          <ac:chgData name="Keith Robertson" userId="110e43d1940ba28a" providerId="LiveId" clId="{22B023DB-E6F0-4B31-8B2E-1EA5C1CC93F0}" dt="2026-05-14T08:09:12.419" v="9259" actId="20577"/>
          <ac:spMkLst>
            <pc:docMk/>
            <pc:sldMk cId="3746892554" sldId="283"/>
            <ac:spMk id="2" creationId="{7B69E992-39C5-E4A4-FAD2-EB8EFB26FEEE}"/>
          </ac:spMkLst>
        </pc:spChg>
        <pc:spChg chg="mod">
          <ac:chgData name="Keith Robertson" userId="110e43d1940ba28a" providerId="LiveId" clId="{22B023DB-E6F0-4B31-8B2E-1EA5C1CC93F0}" dt="2026-05-14T08:34:31.368" v="10301" actId="20577"/>
          <ac:spMkLst>
            <pc:docMk/>
            <pc:sldMk cId="3746892554" sldId="283"/>
            <ac:spMk id="3" creationId="{EF84D489-7C12-D5E2-EA69-2556AB4F1860}"/>
          </ac:spMkLst>
        </pc:spChg>
      </pc:sldChg>
      <pc:sldChg chg="add">
        <pc:chgData name="Keith Robertson" userId="110e43d1940ba28a" providerId="LiveId" clId="{22B023DB-E6F0-4B31-8B2E-1EA5C1CC93F0}" dt="2026-05-14T08:17:16.428" v="9429" actId="2890"/>
        <pc:sldMkLst>
          <pc:docMk/>
          <pc:sldMk cId="1728712098" sldId="28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CB5C30-06BB-4867-A5D1-F4C37C30D6A4}"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4084442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B5C30-06BB-4867-A5D1-F4C37C30D6A4}"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4166963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CB5C30-06BB-4867-A5D1-F4C37C30D6A4}" type="datetimeFigureOut">
              <a:rPr lang="en-GB" smtClean="0"/>
              <a:t>14/05/2026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2475166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FCB5C30-06BB-4867-A5D1-F4C37C30D6A4}" type="datetimeFigureOut">
              <a:rPr lang="en-GB" smtClean="0"/>
              <a:t>14/05/2026</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3876082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6FCB5C30-06BB-4867-A5D1-F4C37C30D6A4}" type="datetimeFigureOut">
              <a:rPr lang="en-GB" smtClean="0"/>
              <a:t>14/05/2026</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741208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6FCB5C30-06BB-4867-A5D1-F4C37C30D6A4}" type="datetimeFigureOut">
              <a:rPr lang="en-GB" smtClean="0"/>
              <a:t>14/05/2026</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2274874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FCB5C30-06BB-4867-A5D1-F4C37C30D6A4}" type="datetimeFigureOut">
              <a:rPr lang="en-GB" smtClean="0"/>
              <a:t>14/05/2026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130753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FCB5C30-06BB-4867-A5D1-F4C37C30D6A4}" type="datetimeFigureOut">
              <a:rPr lang="en-GB" smtClean="0"/>
              <a:t>14/05/2026</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3364601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FCB5C30-06BB-4867-A5D1-F4C37C30D6A4}" type="datetimeFigureOut">
              <a:rPr lang="en-GB" smtClean="0"/>
              <a:t>14/05/2026</a:t>
            </a:fld>
            <a:endParaRPr lang="en-GB"/>
          </a:p>
        </p:txBody>
      </p:sp>
      <p:sp>
        <p:nvSpPr>
          <p:cNvPr id="9" name="Footer Placeholder 8"/>
          <p:cNvSpPr>
            <a:spLocks noGrp="1"/>
          </p:cNvSpPr>
          <p:nvPr>
            <p:ph type="ftr" sz="quarter" idx="11"/>
          </p:nvPr>
        </p:nvSpPr>
        <p:spPr>
          <a:xfrm>
            <a:off x="3499101" y="635635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3115063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CB5C30-06BB-4867-A5D1-F4C37C30D6A4}" type="datetimeFigureOut">
              <a:rPr lang="en-GB" smtClean="0"/>
              <a:t>14/05/2026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951904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CB5C30-06BB-4867-A5D1-F4C37C30D6A4}" type="datetimeFigureOut">
              <a:rPr lang="en-GB" smtClean="0"/>
              <a:t>14/05/2026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FC4155-2E5A-4C1B-B6A2-9989F925C3BC}" type="slidenum">
              <a:rPr lang="en-GB" smtClean="0"/>
              <a:t>‹#›</a:t>
            </a:fld>
            <a:endParaRPr lang="en-GB"/>
          </a:p>
        </p:txBody>
      </p:sp>
    </p:spTree>
    <p:extLst>
      <p:ext uri="{BB962C8B-B14F-4D97-AF65-F5344CB8AC3E}">
        <p14:creationId xmlns:p14="http://schemas.microsoft.com/office/powerpoint/2010/main" val="1443651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6FCB5C30-06BB-4867-A5D1-F4C37C30D6A4}" type="datetimeFigureOut">
              <a:rPr lang="en-GB" smtClean="0"/>
              <a:t>14/05/2026</a:t>
            </a:fld>
            <a:endParaRPr lang="en-GB"/>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0FFC4155-2E5A-4C1B-B6A2-9989F925C3BC}" type="slidenum">
              <a:rPr lang="en-GB" smtClean="0"/>
              <a:t>‹#›</a:t>
            </a:fld>
            <a:endParaRPr lang="en-GB"/>
          </a:p>
        </p:txBody>
      </p:sp>
    </p:spTree>
    <p:extLst>
      <p:ext uri="{BB962C8B-B14F-4D97-AF65-F5344CB8AC3E}">
        <p14:creationId xmlns:p14="http://schemas.microsoft.com/office/powerpoint/2010/main" val="147593344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79CF0-B7F5-B40F-14C1-FBB7E036BEAE}"/>
              </a:ext>
            </a:extLst>
          </p:cNvPr>
          <p:cNvSpPr>
            <a:spLocks noGrp="1"/>
          </p:cNvSpPr>
          <p:nvPr>
            <p:ph type="ctrTitle"/>
          </p:nvPr>
        </p:nvSpPr>
        <p:spPr/>
        <p:txBody>
          <a:bodyPr/>
          <a:lstStyle/>
          <a:p>
            <a:r>
              <a:rPr lang="en-GB" dirty="0" err="1"/>
              <a:t>Catsfield</a:t>
            </a:r>
            <a:r>
              <a:rPr lang="en-GB" dirty="0"/>
              <a:t> Parish Assembly</a:t>
            </a:r>
          </a:p>
        </p:txBody>
      </p:sp>
      <p:sp>
        <p:nvSpPr>
          <p:cNvPr id="3" name="Subtitle 2">
            <a:extLst>
              <a:ext uri="{FF2B5EF4-FFF2-40B4-BE49-F238E27FC236}">
                <a16:creationId xmlns:a16="http://schemas.microsoft.com/office/drawing/2014/main" id="{5E102694-244A-0788-3FCE-F5DF0ED9A08C}"/>
              </a:ext>
            </a:extLst>
          </p:cNvPr>
          <p:cNvSpPr>
            <a:spLocks noGrp="1"/>
          </p:cNvSpPr>
          <p:nvPr>
            <p:ph type="subTitle" idx="1"/>
          </p:nvPr>
        </p:nvSpPr>
        <p:spPr/>
        <p:txBody>
          <a:bodyPr/>
          <a:lstStyle/>
          <a:p>
            <a:r>
              <a:rPr lang="en-GB" dirty="0"/>
              <a:t>May 2026</a:t>
            </a:r>
          </a:p>
        </p:txBody>
      </p:sp>
    </p:spTree>
    <p:extLst>
      <p:ext uri="{BB962C8B-B14F-4D97-AF65-F5344CB8AC3E}">
        <p14:creationId xmlns:p14="http://schemas.microsoft.com/office/powerpoint/2010/main" val="4061872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10D0F-1BED-5F4B-F17D-6CA33BF23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F85B7-DE5F-0026-F2FA-1041101BC016}"/>
              </a:ext>
            </a:extLst>
          </p:cNvPr>
          <p:cNvSpPr>
            <a:spLocks noGrp="1"/>
          </p:cNvSpPr>
          <p:nvPr>
            <p:ph type="title"/>
          </p:nvPr>
        </p:nvSpPr>
        <p:spPr>
          <a:xfrm>
            <a:off x="252919" y="1123837"/>
            <a:ext cx="3423342" cy="4601183"/>
          </a:xfrm>
        </p:spPr>
        <p:txBody>
          <a:bodyPr/>
          <a:lstStyle/>
          <a:p>
            <a:r>
              <a:rPr lang="en-GB" dirty="0"/>
              <a:t>Agenda</a:t>
            </a:r>
          </a:p>
        </p:txBody>
      </p:sp>
      <p:sp>
        <p:nvSpPr>
          <p:cNvPr id="3" name="Content Placeholder 2">
            <a:extLst>
              <a:ext uri="{FF2B5EF4-FFF2-40B4-BE49-F238E27FC236}">
                <a16:creationId xmlns:a16="http://schemas.microsoft.com/office/drawing/2014/main" id="{C4197091-712B-E552-7015-99112A3E9F06}"/>
              </a:ext>
            </a:extLst>
          </p:cNvPr>
          <p:cNvSpPr>
            <a:spLocks noGrp="1"/>
          </p:cNvSpPr>
          <p:nvPr>
            <p:ph idx="1"/>
          </p:nvPr>
        </p:nvSpPr>
        <p:spPr>
          <a:xfrm>
            <a:off x="3508310" y="864108"/>
            <a:ext cx="7676158" cy="5120640"/>
          </a:xfrm>
        </p:spPr>
        <p:txBody>
          <a:bodyPr/>
          <a:lstStyle/>
          <a:p>
            <a:pPr lvl="0">
              <a:buClr>
                <a:srgbClr val="40BAD2"/>
              </a:buClr>
              <a:defRPr/>
            </a:pPr>
            <a:r>
              <a:rPr lang="en-GB" sz="2800" dirty="0">
                <a:solidFill>
                  <a:srgbClr val="000000">
                    <a:lumMod val="65000"/>
                    <a:lumOff val="35000"/>
                  </a:srgbClr>
                </a:solidFill>
              </a:rPr>
              <a:t>The bigger picture – changes that will impact us</a:t>
            </a:r>
            <a:endParaRPr kumimoji="0" lang="en-GB" sz="280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rgbClr val="000000">
                    <a:lumMod val="65000"/>
                    <a:lumOff val="35000"/>
                  </a:srgbClr>
                </a:solidFill>
                <a:latin typeface="Corbel" panose="020B0503020204020204"/>
              </a:rPr>
              <a:t>The </a:t>
            </a: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Council  - what are we doing.</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rgbClr val="000000">
                    <a:lumMod val="65000"/>
                    <a:lumOff val="35000"/>
                  </a:srgbClr>
                </a:solidFill>
                <a:latin typeface="Corbel" panose="020B0503020204020204"/>
              </a:rPr>
              <a:t> County &amp; District</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rgbClr val="000000">
                    <a:lumMod val="65000"/>
                    <a:lumOff val="35000"/>
                  </a:srgbClr>
                </a:solidFill>
                <a:latin typeface="Corbel" panose="020B0503020204020204"/>
              </a:rPr>
              <a:t>Local groups</a:t>
            </a:r>
          </a:p>
          <a:p>
            <a:pPr>
              <a:buClr>
                <a:srgbClr val="40BAD2"/>
              </a:buClr>
              <a:defRPr/>
            </a:pPr>
            <a:endParaRPr lang="en-GB" dirty="0"/>
          </a:p>
        </p:txBody>
      </p:sp>
    </p:spTree>
    <p:extLst>
      <p:ext uri="{BB962C8B-B14F-4D97-AF65-F5344CB8AC3E}">
        <p14:creationId xmlns:p14="http://schemas.microsoft.com/office/powerpoint/2010/main" val="3687226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64279-B014-0D82-6530-9A92E92D0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9E992-39C5-E4A4-FAD2-EB8EFB26FEEE}"/>
              </a:ext>
            </a:extLst>
          </p:cNvPr>
          <p:cNvSpPr>
            <a:spLocks noGrp="1"/>
          </p:cNvSpPr>
          <p:nvPr>
            <p:ph type="title"/>
          </p:nvPr>
        </p:nvSpPr>
        <p:spPr>
          <a:xfrm>
            <a:off x="252919" y="1123837"/>
            <a:ext cx="3423342" cy="4601183"/>
          </a:xfrm>
        </p:spPr>
        <p:txBody>
          <a:bodyPr/>
          <a:lstStyle/>
          <a:p>
            <a:r>
              <a:rPr lang="en-GB" dirty="0"/>
              <a:t>The Bigger Picture</a:t>
            </a:r>
          </a:p>
        </p:txBody>
      </p:sp>
      <p:sp>
        <p:nvSpPr>
          <p:cNvPr id="3" name="Content Placeholder 2">
            <a:extLst>
              <a:ext uri="{FF2B5EF4-FFF2-40B4-BE49-F238E27FC236}">
                <a16:creationId xmlns:a16="http://schemas.microsoft.com/office/drawing/2014/main" id="{EF84D489-7C12-D5E2-EA69-2556AB4F1860}"/>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800" b="1"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Challenges for the future</a:t>
            </a: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400" dirty="0">
                <a:solidFill>
                  <a:srgbClr val="000000">
                    <a:lumMod val="65000"/>
                    <a:lumOff val="35000"/>
                  </a:srgbClr>
                </a:solidFill>
                <a:latin typeface="Corbel" panose="020B0503020204020204"/>
              </a:rPr>
              <a:t>Community engagement</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400" dirty="0">
                <a:solidFill>
                  <a:srgbClr val="000000">
                    <a:lumMod val="65000"/>
                    <a:lumOff val="35000"/>
                  </a:srgbClr>
                </a:solidFill>
                <a:latin typeface="Corbel" panose="020B0503020204020204"/>
              </a:rPr>
              <a:t>Local Government Changes &amp; Devolution</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400" dirty="0">
                <a:solidFill>
                  <a:srgbClr val="000000">
                    <a:lumMod val="65000"/>
                    <a:lumOff val="35000"/>
                  </a:srgbClr>
                </a:solidFill>
                <a:latin typeface="Corbel" panose="020B0503020204020204"/>
              </a:rPr>
              <a:t>Housing Planning</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4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Catsfield</a:t>
            </a:r>
            <a:r>
              <a:rPr kumimoji="0" lang="en-GB" sz="24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Parish Priority Statement</a:t>
            </a:r>
          </a:p>
          <a:p>
            <a:endParaRPr lang="en-GB" dirty="0"/>
          </a:p>
        </p:txBody>
      </p:sp>
    </p:spTree>
    <p:extLst>
      <p:ext uri="{BB962C8B-B14F-4D97-AF65-F5344CB8AC3E}">
        <p14:creationId xmlns:p14="http://schemas.microsoft.com/office/powerpoint/2010/main" val="3746892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BCEFD-E4DE-A2EC-B4B9-E33495669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DA97B2-219D-A3C3-6013-20275A8BCC63}"/>
              </a:ext>
            </a:extLst>
          </p:cNvPr>
          <p:cNvSpPr>
            <a:spLocks noGrp="1"/>
          </p:cNvSpPr>
          <p:nvPr>
            <p:ph type="title"/>
          </p:nvPr>
        </p:nvSpPr>
        <p:spPr>
          <a:xfrm>
            <a:off x="252919" y="1123837"/>
            <a:ext cx="3423342" cy="4601183"/>
          </a:xfrm>
        </p:spPr>
        <p:txBody>
          <a:bodyPr/>
          <a:lstStyle/>
          <a:p>
            <a:r>
              <a:rPr lang="en-GB" dirty="0"/>
              <a:t>Challenges for the future.</a:t>
            </a:r>
          </a:p>
        </p:txBody>
      </p:sp>
      <p:sp>
        <p:nvSpPr>
          <p:cNvPr id="3" name="Content Placeholder 2">
            <a:extLst>
              <a:ext uri="{FF2B5EF4-FFF2-40B4-BE49-F238E27FC236}">
                <a16:creationId xmlns:a16="http://schemas.microsoft.com/office/drawing/2014/main" id="{F503AA79-0C1D-2C21-5ABB-C3CA407ABCFD}"/>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b="1" dirty="0">
                <a:solidFill>
                  <a:schemeClr val="tx1"/>
                </a:solidFill>
                <a:latin typeface="Corbel" panose="020B0503020204020204"/>
              </a:rPr>
              <a:t>Community engagement</a:t>
            </a:r>
            <a:r>
              <a:rPr kumimoji="0" lang="en-GB" sz="2800" b="1" i="0" u="none" strike="noStrike" kern="1200" cap="none" spc="0" normalizeH="0" baseline="0" noProof="0" dirty="0">
                <a:ln>
                  <a:noFill/>
                </a:ln>
                <a:solidFill>
                  <a:schemeClr val="tx1"/>
                </a:solidFill>
                <a:effectLst/>
                <a:uLnTx/>
                <a:uFillTx/>
                <a:latin typeface="Corbel" panose="020B0503020204020204"/>
                <a:ea typeface="+mn-ea"/>
                <a:cs typeface="+mn-cs"/>
              </a:rPr>
              <a: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There are several groups in </a:t>
            </a:r>
            <a:r>
              <a:rPr kumimoji="0" lang="en-GB" sz="2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Catsfield</a:t>
            </a: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 that are struggling to keep going. If we lose</a:t>
            </a:r>
            <a:r>
              <a:rPr lang="en-GB" sz="2800" dirty="0">
                <a:solidFill>
                  <a:srgbClr val="000000">
                    <a:lumMod val="65000"/>
                    <a:lumOff val="35000"/>
                  </a:srgbClr>
                </a:solidFill>
                <a:latin typeface="Corbel" panose="020B0503020204020204"/>
              </a:rPr>
              <a:t> these, we lose part of the character of </a:t>
            </a:r>
            <a:r>
              <a:rPr lang="en-GB" sz="2800" dirty="0" err="1">
                <a:solidFill>
                  <a:srgbClr val="000000">
                    <a:lumMod val="65000"/>
                    <a:lumOff val="35000"/>
                  </a:srgbClr>
                </a:solidFill>
                <a:latin typeface="Corbel" panose="020B0503020204020204"/>
              </a:rPr>
              <a:t>Catsfield</a:t>
            </a:r>
            <a:r>
              <a:rPr lang="en-GB" sz="2800" dirty="0">
                <a:solidFill>
                  <a:srgbClr val="000000">
                    <a:lumMod val="65000"/>
                    <a:lumOff val="35000"/>
                  </a:srgbClr>
                </a:solidFill>
                <a:latin typeface="Corbel" panose="020B0503020204020204"/>
              </a:rPr>
              <a:t>.</a:t>
            </a:r>
          </a:p>
          <a:p>
            <a:pPr lvl="1">
              <a:spcBef>
                <a:spcPts val="0"/>
              </a:spcBef>
              <a:spcAft>
                <a:spcPts val="0"/>
              </a:spcAft>
              <a:buClr>
                <a:srgbClr val="40BAD2"/>
              </a:buClr>
              <a:defRPr/>
            </a:pPr>
            <a:r>
              <a:rPr kumimoji="0" lang="en-GB" sz="26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CADS</a:t>
            </a:r>
          </a:p>
          <a:p>
            <a:pPr lvl="1">
              <a:spcBef>
                <a:spcPts val="0"/>
              </a:spcBef>
              <a:spcAft>
                <a:spcPts val="0"/>
              </a:spcAft>
              <a:buClr>
                <a:srgbClr val="40BAD2"/>
              </a:buClr>
              <a:defRPr/>
            </a:pPr>
            <a:r>
              <a:rPr lang="en-GB" sz="2600" dirty="0">
                <a:solidFill>
                  <a:srgbClr val="000000">
                    <a:lumMod val="65000"/>
                    <a:lumOff val="35000"/>
                  </a:srgbClr>
                </a:solidFill>
                <a:latin typeface="Corbel" panose="020B0503020204020204"/>
              </a:rPr>
              <a:t>Horticultural ( Now re-named)</a:t>
            </a:r>
          </a:p>
          <a:p>
            <a:pPr lvl="1">
              <a:spcBef>
                <a:spcPts val="0"/>
              </a:spcBef>
              <a:spcAft>
                <a:spcPts val="0"/>
              </a:spcAft>
              <a:buClr>
                <a:srgbClr val="40BAD2"/>
              </a:buClr>
              <a:defRPr/>
            </a:pPr>
            <a:r>
              <a:rPr kumimoji="0" lang="en-GB" sz="26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Village Hall</a:t>
            </a:r>
          </a:p>
          <a:p>
            <a:pPr lvl="1">
              <a:spcBef>
                <a:spcPts val="0"/>
              </a:spcBef>
              <a:spcAft>
                <a:spcPts val="0"/>
              </a:spcAft>
              <a:buClr>
                <a:srgbClr val="40BAD2"/>
              </a:buClr>
              <a:defRPr/>
            </a:pPr>
            <a:r>
              <a:rPr lang="en-GB" sz="2600" dirty="0">
                <a:solidFill>
                  <a:srgbClr val="000000">
                    <a:lumMod val="65000"/>
                    <a:lumOff val="35000"/>
                  </a:srgbClr>
                </a:solidFill>
                <a:latin typeface="Corbel" panose="020B0503020204020204"/>
              </a:rPr>
              <a:t>Cricket</a:t>
            </a:r>
          </a:p>
          <a:p>
            <a:pPr lvl="1">
              <a:spcBef>
                <a:spcPts val="0"/>
              </a:spcBef>
              <a:spcAft>
                <a:spcPts val="0"/>
              </a:spcAft>
              <a:buClr>
                <a:srgbClr val="40BAD2"/>
              </a:buClr>
              <a:defRPr/>
            </a:pPr>
            <a:r>
              <a:rPr lang="en-GB" sz="2600" dirty="0">
                <a:solidFill>
                  <a:srgbClr val="000000">
                    <a:lumMod val="65000"/>
                    <a:lumOff val="35000"/>
                  </a:srgbClr>
                </a:solidFill>
                <a:latin typeface="Corbel" panose="020B0503020204020204"/>
              </a:rPr>
              <a:t>Wombles</a:t>
            </a:r>
          </a:p>
          <a:p>
            <a:pPr lvl="1">
              <a:spcBef>
                <a:spcPts val="0"/>
              </a:spcBef>
              <a:spcAft>
                <a:spcPts val="0"/>
              </a:spcAft>
              <a:buClr>
                <a:srgbClr val="40BAD2"/>
              </a:buClr>
              <a:defRPr/>
            </a:pPr>
            <a:r>
              <a:rPr lang="en-GB" sz="2600" dirty="0">
                <a:solidFill>
                  <a:srgbClr val="000000">
                    <a:lumMod val="65000"/>
                    <a:lumOff val="35000"/>
                  </a:srgbClr>
                </a:solidFill>
                <a:latin typeface="Corbel" panose="020B0503020204020204"/>
              </a:rPr>
              <a:t>Parish Council</a:t>
            </a:r>
          </a:p>
          <a:p>
            <a:pPr marL="502920" lvl="1" indent="0">
              <a:spcBef>
                <a:spcPts val="0"/>
              </a:spcBef>
              <a:spcAft>
                <a:spcPts val="0"/>
              </a:spcAft>
              <a:buClr>
                <a:srgbClr val="40BAD2"/>
              </a:buClr>
              <a:buNone/>
              <a:defRPr/>
            </a:pPr>
            <a:endParaRPr lang="en-GB" sz="2600" noProof="0" dirty="0">
              <a:solidFill>
                <a:srgbClr val="000000">
                  <a:lumMod val="65000"/>
                  <a:lumOff val="35000"/>
                </a:srgbClr>
              </a:solidFill>
              <a:latin typeface="Corbel" panose="020B0503020204020204"/>
            </a:endParaRPr>
          </a:p>
          <a:p>
            <a:pPr marL="0" indent="0" algn="ctr">
              <a:spcBef>
                <a:spcPts val="0"/>
              </a:spcBef>
              <a:buClr>
                <a:srgbClr val="40BAD2"/>
              </a:buClr>
              <a:buNone/>
              <a:defRPr/>
            </a:pPr>
            <a:r>
              <a:rPr kumimoji="0" lang="en-GB" sz="2800" b="1" i="0" u="none" strike="noStrike" kern="1200" cap="none" spc="0" normalizeH="0" baseline="0" dirty="0">
                <a:ln>
                  <a:noFill/>
                </a:ln>
                <a:solidFill>
                  <a:srgbClr val="000000">
                    <a:lumMod val="65000"/>
                    <a:lumOff val="35000"/>
                  </a:srgbClr>
                </a:solidFill>
                <a:effectLst/>
                <a:uLnTx/>
                <a:uFillTx/>
                <a:latin typeface="Corbel" panose="020B0503020204020204"/>
                <a:ea typeface="+mn-ea"/>
                <a:cs typeface="+mn-cs"/>
              </a:rPr>
              <a:t>How to we per</a:t>
            </a:r>
            <a:r>
              <a:rPr lang="en-GB" sz="2800" b="1" dirty="0">
                <a:solidFill>
                  <a:srgbClr val="000000">
                    <a:lumMod val="65000"/>
                    <a:lumOff val="35000"/>
                  </a:srgbClr>
                </a:solidFill>
                <a:latin typeface="Corbel" panose="020B0503020204020204"/>
              </a:rPr>
              <a:t>suade more people to get involved in our community?</a:t>
            </a:r>
            <a:endParaRPr kumimoji="0" lang="en-GB" sz="2800" b="1"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endParaRPr lang="en-GB" dirty="0"/>
          </a:p>
        </p:txBody>
      </p:sp>
    </p:spTree>
    <p:extLst>
      <p:ext uri="{BB962C8B-B14F-4D97-AF65-F5344CB8AC3E}">
        <p14:creationId xmlns:p14="http://schemas.microsoft.com/office/powerpoint/2010/main" val="3056325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88FA7-5CB5-BAD8-DF14-4AD904ACF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48D8D-4D55-7CEA-08A8-3C59C652E3F9}"/>
              </a:ext>
            </a:extLst>
          </p:cNvPr>
          <p:cNvSpPr>
            <a:spLocks noGrp="1"/>
          </p:cNvSpPr>
          <p:nvPr>
            <p:ph type="title"/>
          </p:nvPr>
        </p:nvSpPr>
        <p:spPr>
          <a:xfrm>
            <a:off x="252919" y="1123837"/>
            <a:ext cx="3423342" cy="4601183"/>
          </a:xfrm>
        </p:spPr>
        <p:txBody>
          <a:bodyPr/>
          <a:lstStyle/>
          <a:p>
            <a:r>
              <a:rPr lang="en-GB" dirty="0"/>
              <a:t>Challenges for the future.</a:t>
            </a:r>
          </a:p>
        </p:txBody>
      </p:sp>
      <p:sp>
        <p:nvSpPr>
          <p:cNvPr id="3" name="Content Placeholder 2">
            <a:extLst>
              <a:ext uri="{FF2B5EF4-FFF2-40B4-BE49-F238E27FC236}">
                <a16:creationId xmlns:a16="http://schemas.microsoft.com/office/drawing/2014/main" id="{93F52283-61D8-57DB-7F63-EB93664E91E9}"/>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chemeClr val="tx1"/>
                </a:solidFill>
                <a:latin typeface="Corbel" panose="020B0503020204020204"/>
              </a:rPr>
              <a:t>Local Government Change &amp; Devolution</a:t>
            </a:r>
            <a:r>
              <a:rPr kumimoji="0" lang="en-GB" sz="2800" b="0" i="0" u="none" strike="noStrike" kern="1200" cap="none" spc="0" normalizeH="0" baseline="0" noProof="0" dirty="0">
                <a:ln>
                  <a:noFill/>
                </a:ln>
                <a:solidFill>
                  <a:schemeClr val="tx1"/>
                </a:solidFill>
                <a:effectLst/>
                <a:uLnTx/>
                <a:uFillTx/>
                <a:latin typeface="Corbel" panose="020B0503020204020204"/>
                <a:ea typeface="+mn-ea"/>
                <a:cs typeface="+mn-cs"/>
              </a:rPr>
              <a: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800" dirty="0">
                <a:solidFill>
                  <a:srgbClr val="000000">
                    <a:lumMod val="65000"/>
                    <a:lumOff val="35000"/>
                  </a:srgbClr>
                </a:solidFill>
                <a:latin typeface="Corbel" panose="020B0503020204020204"/>
              </a:rPr>
              <a:t>In May 2028 the district and borough councils in Sussex will close. New unitary councillors will be elected in May 2027 </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800" dirty="0">
                <a:solidFill>
                  <a:srgbClr val="000000">
                    <a:lumMod val="65000"/>
                    <a:lumOff val="35000"/>
                  </a:srgbClr>
                </a:solidFill>
                <a:latin typeface="Corbel" panose="020B0503020204020204"/>
              </a:rPr>
              <a:t>The county Council will be replaced by a Unitary Council, probably for East Sussex that will provide all of the services that the district and borough councils did before.</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800" dirty="0">
                <a:solidFill>
                  <a:srgbClr val="000000">
                    <a:lumMod val="65000"/>
                    <a:lumOff val="35000"/>
                  </a:srgbClr>
                </a:solidFill>
                <a:latin typeface="Corbel" panose="020B0503020204020204"/>
              </a:rPr>
              <a:t>These changes will impact </a:t>
            </a:r>
            <a:r>
              <a:rPr lang="en-GB" sz="2800" dirty="0" err="1">
                <a:solidFill>
                  <a:srgbClr val="000000">
                    <a:lumMod val="65000"/>
                    <a:lumOff val="35000"/>
                  </a:srgbClr>
                </a:solidFill>
                <a:latin typeface="Corbel" panose="020B0503020204020204"/>
              </a:rPr>
              <a:t>Catsfield</a:t>
            </a:r>
            <a:r>
              <a:rPr lang="en-GB" sz="2800" dirty="0">
                <a:solidFill>
                  <a:srgbClr val="000000">
                    <a:lumMod val="65000"/>
                    <a:lumOff val="35000"/>
                  </a:srgbClr>
                </a:solidFill>
                <a:latin typeface="Corbel" panose="020B0503020204020204"/>
              </a:rPr>
              <a: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800" dirty="0">
                <a:solidFill>
                  <a:srgbClr val="000000">
                    <a:lumMod val="65000"/>
                    <a:lumOff val="35000"/>
                  </a:srgbClr>
                </a:solidFill>
                <a:latin typeface="Corbel" panose="020B0503020204020204"/>
              </a:rPr>
              <a:t>A Mayor of Sussex will also take control in May 2028. ( probably)!</a:t>
            </a:r>
          </a:p>
          <a:p>
            <a:endParaRPr lang="en-GB" dirty="0"/>
          </a:p>
        </p:txBody>
      </p:sp>
    </p:spTree>
    <p:extLst>
      <p:ext uri="{BB962C8B-B14F-4D97-AF65-F5344CB8AC3E}">
        <p14:creationId xmlns:p14="http://schemas.microsoft.com/office/powerpoint/2010/main" val="2969213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CF3BF-4563-6555-2B6F-49A2E6AB8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09947-42D6-2552-4580-53BFC4FC1C97}"/>
              </a:ext>
            </a:extLst>
          </p:cNvPr>
          <p:cNvSpPr>
            <a:spLocks noGrp="1"/>
          </p:cNvSpPr>
          <p:nvPr>
            <p:ph type="title"/>
          </p:nvPr>
        </p:nvSpPr>
        <p:spPr>
          <a:xfrm>
            <a:off x="252919" y="1123837"/>
            <a:ext cx="3423342" cy="4601183"/>
          </a:xfrm>
        </p:spPr>
        <p:txBody>
          <a:bodyPr/>
          <a:lstStyle/>
          <a:p>
            <a:r>
              <a:rPr lang="en-GB" dirty="0"/>
              <a:t>Challenges for the future.</a:t>
            </a:r>
          </a:p>
        </p:txBody>
      </p:sp>
      <p:sp>
        <p:nvSpPr>
          <p:cNvPr id="3" name="Content Placeholder 2">
            <a:extLst>
              <a:ext uri="{FF2B5EF4-FFF2-40B4-BE49-F238E27FC236}">
                <a16:creationId xmlns:a16="http://schemas.microsoft.com/office/drawing/2014/main" id="{F02B887A-9CF5-E4E3-5ECE-D68FFEF77C9E}"/>
              </a:ext>
            </a:extLst>
          </p:cNvPr>
          <p:cNvSpPr>
            <a:spLocks noGrp="1"/>
          </p:cNvSpPr>
          <p:nvPr>
            <p:ph idx="1"/>
          </p:nvPr>
        </p:nvSpPr>
        <p:spPr>
          <a:xfrm>
            <a:off x="3869268" y="781952"/>
            <a:ext cx="7315200" cy="5294096"/>
          </a:xfrm>
        </p:spPr>
        <p:txBody>
          <a:bodyPr/>
          <a:lstStyle/>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chemeClr val="tx1"/>
                </a:solidFill>
                <a:latin typeface="Corbel" panose="020B0503020204020204"/>
              </a:rPr>
              <a:t>Legislation changes around planning</a:t>
            </a:r>
            <a:r>
              <a:rPr kumimoji="0" lang="en-GB" sz="2800" b="0" i="0" u="none" strike="noStrike" kern="1200" cap="none" spc="0" normalizeH="0" baseline="0" noProof="0" dirty="0">
                <a:ln>
                  <a:noFill/>
                </a:ln>
                <a:solidFill>
                  <a:schemeClr val="tx1"/>
                </a:solidFill>
                <a:effectLst/>
                <a:uLnTx/>
                <a:uFillTx/>
                <a:latin typeface="Corbel" panose="020B0503020204020204"/>
                <a:ea typeface="+mn-ea"/>
                <a:cs typeface="+mn-cs"/>
              </a:rPr>
              <a: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400" dirty="0">
                <a:solidFill>
                  <a:srgbClr val="000000">
                    <a:lumMod val="65000"/>
                    <a:lumOff val="35000"/>
                  </a:srgbClr>
                </a:solidFill>
                <a:latin typeface="Corbel" panose="020B0503020204020204"/>
              </a:rPr>
              <a:t>The UK Govt is driving the building of more housing with higher targets and reducing the options for planning authorities (RDC) to not accept these targets.</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400" dirty="0">
                <a:solidFill>
                  <a:srgbClr val="000000">
                    <a:lumMod val="65000"/>
                    <a:lumOff val="35000"/>
                  </a:srgbClr>
                </a:solidFill>
                <a:latin typeface="Corbel" panose="020B0503020204020204"/>
              </a:rPr>
              <a:t>Planning applications will be decided mostly by officers not </a:t>
            </a:r>
            <a:r>
              <a:rPr lang="en-GB" sz="2400" dirty="0" err="1">
                <a:solidFill>
                  <a:srgbClr val="000000">
                    <a:lumMod val="65000"/>
                    <a:lumOff val="35000"/>
                  </a:srgbClr>
                </a:solidFill>
                <a:latin typeface="Corbel" panose="020B0503020204020204"/>
              </a:rPr>
              <a:t>Councilors</a:t>
            </a:r>
            <a:r>
              <a:rPr lang="en-GB" sz="2400" dirty="0">
                <a:solidFill>
                  <a:srgbClr val="000000">
                    <a:lumMod val="65000"/>
                    <a:lumOff val="35000"/>
                  </a:srgbClr>
                </a:solidFill>
                <a:latin typeface="Corbel" panose="020B0503020204020204"/>
              </a:rPr>
              <a:t> with very limited scope for call in.</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400" dirty="0">
                <a:solidFill>
                  <a:srgbClr val="000000">
                    <a:lumMod val="65000"/>
                    <a:lumOff val="35000"/>
                  </a:srgbClr>
                </a:solidFill>
                <a:latin typeface="Corbel" panose="020B0503020204020204"/>
              </a:rPr>
              <a:t>Appeals will no longer accept new evidence from either side.</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400" dirty="0">
                <a:solidFill>
                  <a:srgbClr val="000000">
                    <a:lumMod val="65000"/>
                    <a:lumOff val="35000"/>
                  </a:srgbClr>
                </a:solidFill>
                <a:latin typeface="Corbel" panose="020B0503020204020204"/>
              </a:rPr>
              <a:t>A new NPPF will come into force in 2026. This limits leeway for interpretation.</a:t>
            </a:r>
          </a:p>
          <a:p>
            <a:endParaRPr lang="en-GB" dirty="0"/>
          </a:p>
        </p:txBody>
      </p:sp>
    </p:spTree>
    <p:extLst>
      <p:ext uri="{BB962C8B-B14F-4D97-AF65-F5344CB8AC3E}">
        <p14:creationId xmlns:p14="http://schemas.microsoft.com/office/powerpoint/2010/main" val="149843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047CE-5616-A26D-6464-99BEB90B0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D7D647-DBB1-E4E2-2F82-5BCE217BEA16}"/>
              </a:ext>
            </a:extLst>
          </p:cNvPr>
          <p:cNvSpPr>
            <a:spLocks noGrp="1"/>
          </p:cNvSpPr>
          <p:nvPr>
            <p:ph type="title"/>
          </p:nvPr>
        </p:nvSpPr>
        <p:spPr>
          <a:xfrm>
            <a:off x="252919" y="1123837"/>
            <a:ext cx="3423342" cy="4601183"/>
          </a:xfrm>
        </p:spPr>
        <p:txBody>
          <a:bodyPr/>
          <a:lstStyle/>
          <a:p>
            <a:r>
              <a:rPr lang="en-GB" dirty="0"/>
              <a:t>Challenges for the future.</a:t>
            </a:r>
          </a:p>
        </p:txBody>
      </p:sp>
      <p:sp>
        <p:nvSpPr>
          <p:cNvPr id="3" name="Content Placeholder 2">
            <a:extLst>
              <a:ext uri="{FF2B5EF4-FFF2-40B4-BE49-F238E27FC236}">
                <a16:creationId xmlns:a16="http://schemas.microsoft.com/office/drawing/2014/main" id="{8DB3CF32-DCE6-09E5-95B0-37DDC20237FC}"/>
              </a:ext>
            </a:extLst>
          </p:cNvPr>
          <p:cNvSpPr>
            <a:spLocks noGrp="1"/>
          </p:cNvSpPr>
          <p:nvPr>
            <p:ph idx="1"/>
          </p:nvPr>
        </p:nvSpPr>
        <p:spPr>
          <a:xfrm>
            <a:off x="3869268" y="864108"/>
            <a:ext cx="7315200" cy="5294096"/>
          </a:xfrm>
        </p:spPr>
        <p:txBody>
          <a:bodyPr>
            <a:normAutofit lnSpcReduction="10000"/>
          </a:bodyPr>
          <a:lstStyle/>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sz="2800" dirty="0">
                <a:solidFill>
                  <a:schemeClr val="tx1">
                    <a:lumMod val="75000"/>
                    <a:lumOff val="25000"/>
                  </a:schemeClr>
                </a:solidFill>
                <a:latin typeface="Corbel" panose="020B0503020204020204"/>
              </a:rPr>
              <a:t>The RDC Local Plan</a:t>
            </a:r>
            <a:r>
              <a:rPr kumimoji="0" lang="en-GB" sz="2800" b="0" i="0" u="none" strike="noStrike" kern="1200" cap="none" spc="0" normalizeH="0" baseline="0" noProof="0" dirty="0">
                <a:ln>
                  <a:noFill/>
                </a:ln>
                <a:solidFill>
                  <a:schemeClr val="tx1">
                    <a:lumMod val="75000"/>
                    <a:lumOff val="25000"/>
                  </a:schemeClr>
                </a:solidFill>
                <a:effectLst/>
                <a:uLnTx/>
                <a:uFillTx/>
                <a:latin typeface="Corbel" panose="020B0503020204020204"/>
                <a:ea typeface="+mn-ea"/>
                <a:cs typeface="+mn-cs"/>
              </a:rPr>
              <a: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dirty="0">
                <a:solidFill>
                  <a:srgbClr val="000000">
                    <a:lumMod val="65000"/>
                    <a:lumOff val="35000"/>
                  </a:srgbClr>
                </a:solidFill>
                <a:latin typeface="Corbel" panose="020B0503020204020204"/>
              </a:rPr>
              <a:t>RDC is the planning authority and have recently consulted on the Local plan to update sites allocated for development. CPC responded.</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dirty="0">
                <a:solidFill>
                  <a:srgbClr val="000000">
                    <a:lumMod val="65000"/>
                    <a:lumOff val="35000"/>
                  </a:srgbClr>
                </a:solidFill>
                <a:latin typeface="Corbel" panose="020B0503020204020204"/>
              </a:rPr>
              <a:t>Site proposed in the plan include </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b="1" dirty="0">
                <a:solidFill>
                  <a:srgbClr val="000000">
                    <a:lumMod val="65000"/>
                    <a:lumOff val="35000"/>
                  </a:srgbClr>
                </a:solidFill>
                <a:latin typeface="Corbel" panose="020B0503020204020204"/>
              </a:rPr>
              <a:t>Brooks Field</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b="1" dirty="0">
                <a:solidFill>
                  <a:srgbClr val="000000">
                    <a:lumMod val="65000"/>
                    <a:lumOff val="35000"/>
                  </a:srgbClr>
                </a:solidFill>
                <a:latin typeface="Corbel" panose="020B0503020204020204"/>
              </a:rPr>
              <a:t>Site behind the White Hart</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b="1" dirty="0">
                <a:solidFill>
                  <a:srgbClr val="000000">
                    <a:lumMod val="65000"/>
                    <a:lumOff val="35000"/>
                  </a:srgbClr>
                </a:solidFill>
                <a:latin typeface="Corbel" panose="020B0503020204020204"/>
              </a:rPr>
              <a:t>Site behind the Post office.</a:t>
            </a:r>
          </a:p>
          <a:p>
            <a:pPr marL="0" marR="0" lvl="0" indent="0" algn="l" defTabSz="914400" rtl="0" eaLnBrk="1" fontAlgn="auto" latinLnBrk="0" hangingPunct="1">
              <a:lnSpc>
                <a:spcPct val="90000"/>
              </a:lnSpc>
              <a:spcBef>
                <a:spcPts val="1200"/>
              </a:spcBef>
              <a:spcAft>
                <a:spcPts val="0"/>
              </a:spcAft>
              <a:buClr>
                <a:srgbClr val="40BAD2"/>
              </a:buClr>
              <a:buSzTx/>
              <a:buNone/>
              <a:tabLst/>
              <a:defRPr/>
            </a:pPr>
            <a:r>
              <a:rPr lang="en-GB" dirty="0">
                <a:solidFill>
                  <a:srgbClr val="000000">
                    <a:lumMod val="65000"/>
                    <a:lumOff val="35000"/>
                  </a:srgbClr>
                </a:solidFill>
                <a:latin typeface="Corbel" panose="020B0503020204020204"/>
              </a:rPr>
              <a:t>In addition to responding to consultations by RDC we have also begun and wish to complete today the </a:t>
            </a:r>
            <a:r>
              <a:rPr lang="en-GB" b="1" dirty="0">
                <a:solidFill>
                  <a:srgbClr val="000000">
                    <a:lumMod val="65000"/>
                    <a:lumOff val="35000"/>
                  </a:srgbClr>
                </a:solidFill>
                <a:latin typeface="Corbel" panose="020B0503020204020204"/>
              </a:rPr>
              <a:t>Parish Priority Statement.</a:t>
            </a:r>
          </a:p>
          <a:p>
            <a:pPr marL="0" marR="0" lvl="0" indent="0" algn="l" defTabSz="914400" rtl="0" eaLnBrk="1" fontAlgn="auto" latinLnBrk="0" hangingPunct="1">
              <a:lnSpc>
                <a:spcPct val="90000"/>
              </a:lnSpc>
              <a:spcBef>
                <a:spcPts val="0"/>
              </a:spcBef>
              <a:spcAft>
                <a:spcPts val="0"/>
              </a:spcAft>
              <a:buClr>
                <a:srgbClr val="40BAD2"/>
              </a:buClr>
              <a:buSzTx/>
              <a:buNone/>
              <a:tabLst/>
              <a:defRPr/>
            </a:pPr>
            <a:endParaRPr lang="en-GB" b="1" dirty="0">
              <a:solidFill>
                <a:srgbClr val="000000">
                  <a:lumMod val="65000"/>
                  <a:lumOff val="35000"/>
                </a:srgbClr>
              </a:solidFill>
              <a:latin typeface="Corbel" panose="020B0503020204020204"/>
            </a:endParaRPr>
          </a:p>
          <a:p>
            <a:pPr marL="0" marR="0" lvl="0" indent="0" algn="l" defTabSz="914400" rtl="0" eaLnBrk="1" fontAlgn="auto" latinLnBrk="0" hangingPunct="1">
              <a:lnSpc>
                <a:spcPct val="90000"/>
              </a:lnSpc>
              <a:spcBef>
                <a:spcPts val="0"/>
              </a:spcBef>
              <a:spcAft>
                <a:spcPts val="0"/>
              </a:spcAft>
              <a:buClr>
                <a:srgbClr val="40BAD2"/>
              </a:buClr>
              <a:buSzTx/>
              <a:buNone/>
              <a:tabLst/>
              <a:defRPr/>
            </a:pPr>
            <a:r>
              <a:rPr lang="en-GB" sz="2800" dirty="0">
                <a:solidFill>
                  <a:schemeClr val="tx1">
                    <a:lumMod val="75000"/>
                    <a:lumOff val="25000"/>
                  </a:schemeClr>
                </a:solidFill>
                <a:latin typeface="Corbel" panose="020B0503020204020204"/>
              </a:rPr>
              <a:t>Affordable Housing.</a:t>
            </a:r>
          </a:p>
          <a:p>
            <a:pPr marL="0" marR="0" lvl="0" indent="0" algn="l" defTabSz="914400" rtl="0" eaLnBrk="1" fontAlgn="auto" latinLnBrk="0" hangingPunct="1">
              <a:lnSpc>
                <a:spcPct val="90000"/>
              </a:lnSpc>
              <a:spcBef>
                <a:spcPts val="0"/>
              </a:spcBef>
              <a:spcAft>
                <a:spcPts val="0"/>
              </a:spcAft>
              <a:buClr>
                <a:srgbClr val="40BAD2"/>
              </a:buClr>
              <a:buSzTx/>
              <a:buNone/>
              <a:tabLst/>
              <a:defRPr/>
            </a:pPr>
            <a:r>
              <a:rPr lang="en-GB" dirty="0">
                <a:solidFill>
                  <a:srgbClr val="000000">
                    <a:lumMod val="65000"/>
                    <a:lumOff val="35000"/>
                  </a:srgbClr>
                </a:solidFill>
                <a:latin typeface="Corbel" panose="020B0503020204020204"/>
              </a:rPr>
              <a:t>We are also considering if we should support the development of community lead housing, restricted to use by people from </a:t>
            </a:r>
            <a:r>
              <a:rPr lang="en-GB" dirty="0" err="1">
                <a:solidFill>
                  <a:srgbClr val="000000">
                    <a:lumMod val="65000"/>
                    <a:lumOff val="35000"/>
                  </a:srgbClr>
                </a:solidFill>
                <a:latin typeface="Corbel" panose="020B0503020204020204"/>
              </a:rPr>
              <a:t>Catsfield</a:t>
            </a:r>
            <a:r>
              <a:rPr lang="en-GB" dirty="0">
                <a:solidFill>
                  <a:srgbClr val="000000">
                    <a:lumMod val="65000"/>
                    <a:lumOff val="35000"/>
                  </a:srgbClr>
                </a:solidFill>
                <a:latin typeface="Corbel" panose="020B0503020204020204"/>
              </a:rPr>
              <a:t> or with a direct connection to residents.</a:t>
            </a:r>
          </a:p>
          <a:p>
            <a:endParaRPr lang="en-GB" dirty="0"/>
          </a:p>
        </p:txBody>
      </p:sp>
    </p:spTree>
    <p:extLst>
      <p:ext uri="{BB962C8B-B14F-4D97-AF65-F5344CB8AC3E}">
        <p14:creationId xmlns:p14="http://schemas.microsoft.com/office/powerpoint/2010/main" val="1097812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873A-46B9-42D2-468E-22186F31C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493287-BEBD-8677-EB4B-CC5B615FA71D}"/>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Representing </a:t>
            </a:r>
            <a:r>
              <a:rPr lang="en-GB" sz="3600" kern="100" dirty="0" err="1">
                <a:effectLst/>
                <a:latin typeface="Calibri" panose="020F0502020204030204" pitchFamily="34" charset="0"/>
                <a:ea typeface="Calibri" panose="020F0502020204030204" pitchFamily="34" charset="0"/>
                <a:cs typeface="Times New Roman" panose="02020603050405020304" pitchFamily="18" charset="0"/>
              </a:rPr>
              <a:t>Catsfield</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0FA5AE-060F-4750-6C7B-8D195B6A49B2}"/>
              </a:ext>
            </a:extLst>
          </p:cNvPr>
          <p:cNvSpPr>
            <a:spLocks noGrp="1"/>
          </p:cNvSpPr>
          <p:nvPr>
            <p:ph idx="1"/>
          </p:nvPr>
        </p:nvSpPr>
        <p:spPr/>
        <p:txBody>
          <a:bodyPr>
            <a:normAutofit fontScale="92500" lnSpcReduction="10000"/>
          </a:bodyPr>
          <a:lstStyle/>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a:t>
            </a:r>
            <a:r>
              <a:rPr lang="en-GB" sz="26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Catsfield</a:t>
            </a:r>
            <a:r>
              <a:rPr lang="en-GB" sz="2600" dirty="0">
                <a:solidFill>
                  <a:schemeClr val="tx1"/>
                </a:solidFill>
                <a:latin typeface="Calibri" panose="020F0502020204030204" pitchFamily="34" charset="0"/>
                <a:ea typeface="Calibri" panose="020F0502020204030204" pitchFamily="34" charset="0"/>
                <a:cs typeface="Times New Roman" panose="02020603050405020304" pitchFamily="18" charset="0"/>
              </a:rPr>
              <a:t> Parish Priority Statement.</a:t>
            </a:r>
          </a:p>
          <a:p>
            <a:pPr marL="0" lvl="0" indent="0">
              <a:lnSpc>
                <a:spcPct val="107000"/>
              </a:lnSpc>
              <a:buNone/>
            </a:pPr>
            <a:r>
              <a:rPr lang="en-GB" sz="2400" dirty="0"/>
              <a:t>This is a statutory document which must be considered by the planning authority when setting the local plan. It does not have the weight of a Neighbourhood plan but it is also much quicker and less costly to produce.</a:t>
            </a:r>
          </a:p>
          <a:p>
            <a:pPr marL="0" lvl="0" indent="0">
              <a:lnSpc>
                <a:spcPct val="107000"/>
              </a:lnSpc>
              <a:buNone/>
            </a:pPr>
            <a:r>
              <a:rPr lang="en-GB" sz="2400" dirty="0"/>
              <a:t>We asked the village what was important. We received 31 responses which represents approximately 10% of households.</a:t>
            </a:r>
          </a:p>
          <a:p>
            <a:pPr marL="0" lvl="0" indent="0">
              <a:lnSpc>
                <a:spcPct val="107000"/>
              </a:lnSpc>
              <a:buNone/>
            </a:pPr>
            <a:r>
              <a:rPr lang="en-GB" sz="2400" b="1" dirty="0"/>
              <a:t>We need to hear your feedback on this tonight </a:t>
            </a:r>
            <a:r>
              <a:rPr lang="en-GB" sz="2400" dirty="0"/>
              <a:t>so that we can continue to the next stage to formally present this to RDC.</a:t>
            </a:r>
          </a:p>
          <a:p>
            <a:pPr marL="0" lvl="0" indent="0">
              <a:lnSpc>
                <a:spcPct val="107000"/>
              </a:lnSpc>
              <a:buNone/>
            </a:pPr>
            <a:r>
              <a:rPr lang="en-GB" sz="2400" dirty="0"/>
              <a:t>This is some of what the Village said. (Paper copies of the full response are available here and, on our website). </a:t>
            </a:r>
          </a:p>
        </p:txBody>
      </p:sp>
    </p:spTree>
    <p:extLst>
      <p:ext uri="{BB962C8B-B14F-4D97-AF65-F5344CB8AC3E}">
        <p14:creationId xmlns:p14="http://schemas.microsoft.com/office/powerpoint/2010/main" val="1779598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A92D5-49D5-32C5-A7D8-64B461C7D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AC38C-1B50-E7B4-EC51-10C1018BE59E}"/>
              </a:ext>
            </a:extLst>
          </p:cNvPr>
          <p:cNvSpPr>
            <a:spLocks noGrp="1"/>
          </p:cNvSpPr>
          <p:nvPr>
            <p:ph type="title"/>
          </p:nvPr>
        </p:nvSpPr>
        <p:spPr>
          <a:xfrm>
            <a:off x="252919" y="1123838"/>
            <a:ext cx="2947482" cy="4567836"/>
          </a:xfrm>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The Three Key Priorities for the Next 15 Years</a:t>
            </a:r>
          </a:p>
        </p:txBody>
      </p:sp>
      <p:sp>
        <p:nvSpPr>
          <p:cNvPr id="3" name="Content Placeholder 2">
            <a:extLst>
              <a:ext uri="{FF2B5EF4-FFF2-40B4-BE49-F238E27FC236}">
                <a16:creationId xmlns:a16="http://schemas.microsoft.com/office/drawing/2014/main" id="{0AE973D4-D8BE-B941-C8A0-C7B54F3543D7}"/>
              </a:ext>
            </a:extLst>
          </p:cNvPr>
          <p:cNvSpPr>
            <a:spLocks noGrp="1"/>
          </p:cNvSpPr>
          <p:nvPr>
            <p:ph idx="1"/>
          </p:nvPr>
        </p:nvSpPr>
        <p:spPr>
          <a:xfrm>
            <a:off x="3461658" y="525360"/>
            <a:ext cx="7732141" cy="5807280"/>
          </a:xfrm>
        </p:spPr>
        <p:txBody>
          <a:bodyPr>
            <a:normAutofit fontScale="62500" lnSpcReduction="20000"/>
          </a:bodyPr>
          <a:lstStyle/>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a:t>
            </a:r>
          </a:p>
          <a:p>
            <a:pPr marL="0" lvl="0" indent="0">
              <a:lnSpc>
                <a:spcPct val="107000"/>
              </a:lnSpc>
              <a:buNone/>
            </a:pPr>
            <a:r>
              <a:rPr lang="en-GB" sz="2900" b="1" dirty="0">
                <a:solidFill>
                  <a:schemeClr val="tx1"/>
                </a:solidFill>
              </a:rPr>
              <a:t>1. Protect and enhance the rural character and natural environment of </a:t>
            </a:r>
          </a:p>
          <a:p>
            <a:pPr marL="0" lvl="0" indent="0">
              <a:lnSpc>
                <a:spcPct val="107000"/>
              </a:lnSpc>
              <a:buNone/>
            </a:pPr>
            <a:r>
              <a:rPr lang="en-GB" sz="2900" b="1" dirty="0" err="1">
                <a:solidFill>
                  <a:schemeClr val="tx1"/>
                </a:solidFill>
              </a:rPr>
              <a:t>Catsfield</a:t>
            </a:r>
            <a:endParaRPr lang="en-GB" sz="2900" b="1" dirty="0">
              <a:solidFill>
                <a:schemeClr val="tx1"/>
              </a:solidFill>
            </a:endParaRPr>
          </a:p>
          <a:p>
            <a:pPr marL="0" lvl="0" indent="0">
              <a:lnSpc>
                <a:spcPct val="107000"/>
              </a:lnSpc>
              <a:buNone/>
            </a:pPr>
            <a:r>
              <a:rPr lang="en-GB" sz="2900" dirty="0">
                <a:solidFill>
                  <a:schemeClr val="tx1"/>
                </a:solidFill>
              </a:rPr>
              <a:t>o Safeguard green spaces, flood plains and the High Weald landscape </a:t>
            </a:r>
          </a:p>
          <a:p>
            <a:pPr marL="0" lvl="0" indent="0">
              <a:lnSpc>
                <a:spcPct val="107000"/>
              </a:lnSpc>
              <a:buNone/>
            </a:pPr>
            <a:r>
              <a:rPr lang="en-GB" sz="2900" dirty="0">
                <a:solidFill>
                  <a:schemeClr val="tx1"/>
                </a:solidFill>
              </a:rPr>
              <a:t>o Protect dark skies </a:t>
            </a:r>
          </a:p>
          <a:p>
            <a:pPr marL="0" lvl="0" indent="0">
              <a:lnSpc>
                <a:spcPct val="107000"/>
              </a:lnSpc>
              <a:buNone/>
            </a:pPr>
            <a:r>
              <a:rPr lang="en-GB" sz="2900" dirty="0">
                <a:solidFill>
                  <a:schemeClr val="tx1"/>
                </a:solidFill>
              </a:rPr>
              <a:t>o Prevent urbanisation and coalescence with neighbouring parishes </a:t>
            </a:r>
          </a:p>
          <a:p>
            <a:pPr marL="0" lvl="0" indent="0">
              <a:lnSpc>
                <a:spcPct val="107000"/>
              </a:lnSpc>
              <a:buNone/>
            </a:pPr>
            <a:r>
              <a:rPr lang="en-GB" sz="2900" b="1" dirty="0">
                <a:solidFill>
                  <a:schemeClr val="tx1"/>
                </a:solidFill>
              </a:rPr>
              <a:t>2. Improve road safety and infrastructure resilience</a:t>
            </a:r>
          </a:p>
          <a:p>
            <a:pPr marL="0" lvl="0" indent="0">
              <a:lnSpc>
                <a:spcPct val="107000"/>
              </a:lnSpc>
              <a:buNone/>
            </a:pPr>
            <a:r>
              <a:rPr lang="en-GB" sz="2900" dirty="0">
                <a:solidFill>
                  <a:schemeClr val="tx1"/>
                </a:solidFill>
              </a:rPr>
              <a:t>o Traffic calming and 20mph limits in key areas </a:t>
            </a:r>
          </a:p>
          <a:p>
            <a:pPr marL="0" lvl="0" indent="0">
              <a:lnSpc>
                <a:spcPct val="107000"/>
              </a:lnSpc>
              <a:buNone/>
            </a:pPr>
            <a:r>
              <a:rPr lang="en-GB" sz="2900" dirty="0">
                <a:solidFill>
                  <a:schemeClr val="tx1"/>
                </a:solidFill>
              </a:rPr>
              <a:t>o Address flooding and drainage issues </a:t>
            </a:r>
          </a:p>
          <a:p>
            <a:pPr marL="0" lvl="0" indent="0">
              <a:lnSpc>
                <a:spcPct val="107000"/>
              </a:lnSpc>
              <a:buNone/>
            </a:pPr>
            <a:r>
              <a:rPr lang="en-GB" sz="2900" dirty="0">
                <a:solidFill>
                  <a:schemeClr val="tx1"/>
                </a:solidFill>
              </a:rPr>
              <a:t>o Improve broadband and mobile connectivity </a:t>
            </a:r>
          </a:p>
          <a:p>
            <a:pPr marL="0" lvl="0" indent="0">
              <a:lnSpc>
                <a:spcPct val="107000"/>
              </a:lnSpc>
              <a:buNone/>
            </a:pPr>
            <a:r>
              <a:rPr lang="en-GB" sz="2900" dirty="0">
                <a:solidFill>
                  <a:schemeClr val="tx1"/>
                </a:solidFill>
              </a:rPr>
              <a:t>o Ensure infrastructure capacity is addressed before development </a:t>
            </a:r>
          </a:p>
          <a:p>
            <a:pPr marL="0" lvl="0" indent="0">
              <a:lnSpc>
                <a:spcPct val="107000"/>
              </a:lnSpc>
              <a:buNone/>
            </a:pPr>
            <a:r>
              <a:rPr lang="en-GB" sz="2900" b="1" dirty="0">
                <a:solidFill>
                  <a:schemeClr val="tx1"/>
                </a:solidFill>
              </a:rPr>
              <a:t>3. Support small-scale, locally appropriate housing to meet local need</a:t>
            </a:r>
          </a:p>
          <a:p>
            <a:pPr marL="0" lvl="0" indent="0">
              <a:lnSpc>
                <a:spcPct val="107000"/>
              </a:lnSpc>
              <a:buNone/>
            </a:pPr>
            <a:r>
              <a:rPr lang="en-GB" sz="2900" dirty="0">
                <a:solidFill>
                  <a:schemeClr val="tx1"/>
                </a:solidFill>
              </a:rPr>
              <a:t>o Affordable homes for local people </a:t>
            </a:r>
          </a:p>
          <a:p>
            <a:pPr marL="0" lvl="0" indent="0">
              <a:lnSpc>
                <a:spcPct val="107000"/>
              </a:lnSpc>
              <a:buNone/>
            </a:pPr>
            <a:r>
              <a:rPr lang="en-GB" sz="2900" dirty="0">
                <a:solidFill>
                  <a:schemeClr val="tx1"/>
                </a:solidFill>
              </a:rPr>
              <a:t>o Small infill or modest developments within the settlement boundary </a:t>
            </a:r>
          </a:p>
          <a:p>
            <a:pPr marL="0" lvl="0" indent="0">
              <a:lnSpc>
                <a:spcPct val="107000"/>
              </a:lnSpc>
              <a:buNone/>
            </a:pPr>
            <a:r>
              <a:rPr lang="en-GB" sz="2900" dirty="0">
                <a:solidFill>
                  <a:schemeClr val="tx1"/>
                </a:solidFill>
              </a:rPr>
              <a:t>o High-quality, sustainable design reflecting Sussex character</a:t>
            </a:r>
          </a:p>
          <a:p>
            <a:pPr marL="0" lvl="0" indent="0">
              <a:lnSpc>
                <a:spcPct val="107000"/>
              </a:lnSpc>
              <a:buNone/>
            </a:pPr>
            <a:endParaRPr lang="en-GB" dirty="0"/>
          </a:p>
        </p:txBody>
      </p:sp>
    </p:spTree>
    <p:extLst>
      <p:ext uri="{BB962C8B-B14F-4D97-AF65-F5344CB8AC3E}">
        <p14:creationId xmlns:p14="http://schemas.microsoft.com/office/powerpoint/2010/main" val="3571161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D0BC2-0686-2F5F-F293-8AEB7D0D8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E0151-ECA6-0912-23A4-C052499F2D5C}"/>
              </a:ext>
            </a:extLst>
          </p:cNvPr>
          <p:cNvSpPr>
            <a:spLocks noGrp="1"/>
          </p:cNvSpPr>
          <p:nvPr>
            <p:ph type="title"/>
          </p:nvPr>
        </p:nvSpPr>
        <p:spPr>
          <a:xfrm>
            <a:off x="252919" y="1123838"/>
            <a:ext cx="2947482" cy="4567836"/>
          </a:xfrm>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Development and Management of Land</a:t>
            </a:r>
            <a:br>
              <a:rPr lang="en-GB" sz="3600" kern="100" dirty="0">
                <a:effectLst/>
                <a:latin typeface="Calibri" panose="020F0502020204030204" pitchFamily="34" charset="0"/>
                <a:ea typeface="Calibri" panose="020F0502020204030204" pitchFamily="34" charset="0"/>
                <a:cs typeface="Times New Roman" panose="02020603050405020304" pitchFamily="18" charset="0"/>
              </a:rPr>
            </a:br>
            <a:r>
              <a:rPr lang="en-GB" sz="3600" kern="100" dirty="0">
                <a:effectLst/>
                <a:latin typeface="Calibri" panose="020F0502020204030204" pitchFamily="34" charset="0"/>
                <a:ea typeface="Calibri" panose="020F0502020204030204" pitchFamily="34" charset="0"/>
                <a:cs typeface="Times New Roman" panose="02020603050405020304" pitchFamily="18" charset="0"/>
              </a:rPr>
              <a:t>What type and level of development would you like to see?</a:t>
            </a:r>
          </a:p>
        </p:txBody>
      </p:sp>
      <p:sp>
        <p:nvSpPr>
          <p:cNvPr id="3" name="Content Placeholder 2">
            <a:extLst>
              <a:ext uri="{FF2B5EF4-FFF2-40B4-BE49-F238E27FC236}">
                <a16:creationId xmlns:a16="http://schemas.microsoft.com/office/drawing/2014/main" id="{F75EE7AE-7209-FF4A-43C7-EE23C4E2DF3A}"/>
              </a:ext>
            </a:extLst>
          </p:cNvPr>
          <p:cNvSpPr>
            <a:spLocks noGrp="1"/>
          </p:cNvSpPr>
          <p:nvPr>
            <p:ph idx="1"/>
          </p:nvPr>
        </p:nvSpPr>
        <p:spPr>
          <a:xfrm>
            <a:off x="3461658" y="525360"/>
            <a:ext cx="7732141" cy="5807280"/>
          </a:xfrm>
        </p:spPr>
        <p:txBody>
          <a:bodyPr>
            <a:normAutofit/>
          </a:bodyPr>
          <a:lstStyle/>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a:t>
            </a:r>
            <a:r>
              <a:rPr lang="en-GB" b="1" dirty="0">
                <a:solidFill>
                  <a:schemeClr val="tx1"/>
                </a:solidFill>
              </a:rPr>
              <a:t>The community strongly opposes large-scale housing estates.</a:t>
            </a:r>
          </a:p>
          <a:p>
            <a:pPr marL="0" lvl="0" indent="0">
              <a:lnSpc>
                <a:spcPct val="107000"/>
              </a:lnSpc>
              <a:buNone/>
            </a:pPr>
            <a:r>
              <a:rPr lang="en-GB" b="1" dirty="0">
                <a:solidFill>
                  <a:schemeClr val="tx1"/>
                </a:solidFill>
              </a:rPr>
              <a:t>Supported development includes</a:t>
            </a:r>
            <a:r>
              <a:rPr lang="en-GB" dirty="0">
                <a:solidFill>
                  <a:schemeClr val="tx1"/>
                </a:solidFill>
              </a:rPr>
              <a:t>:</a:t>
            </a:r>
          </a:p>
          <a:p>
            <a:pPr marL="0" lvl="0" indent="0">
              <a:lnSpc>
                <a:spcPct val="107000"/>
              </a:lnSpc>
              <a:buNone/>
            </a:pPr>
            <a:r>
              <a:rPr lang="en-GB" dirty="0">
                <a:solidFill>
                  <a:schemeClr val="tx1"/>
                </a:solidFill>
              </a:rPr>
              <a:t>• Small-scale infill within the settlement boundary </a:t>
            </a:r>
          </a:p>
          <a:p>
            <a:pPr marL="0" lvl="0" indent="0">
              <a:lnSpc>
                <a:spcPct val="107000"/>
              </a:lnSpc>
              <a:buNone/>
            </a:pPr>
            <a:r>
              <a:rPr lang="en-GB" dirty="0">
                <a:solidFill>
                  <a:schemeClr val="tx1"/>
                </a:solidFill>
              </a:rPr>
              <a:t>• Developments of modest size (generally 5–15 dwellings maximum) </a:t>
            </a:r>
          </a:p>
          <a:p>
            <a:pPr marL="0" lvl="0" indent="0">
              <a:lnSpc>
                <a:spcPct val="107000"/>
              </a:lnSpc>
              <a:buNone/>
            </a:pPr>
            <a:r>
              <a:rPr lang="en-GB" dirty="0">
                <a:solidFill>
                  <a:schemeClr val="tx1"/>
                </a:solidFill>
              </a:rPr>
              <a:t>• Affordable housing prioritised for local people </a:t>
            </a:r>
          </a:p>
          <a:p>
            <a:pPr marL="0" lvl="0" indent="0">
              <a:lnSpc>
                <a:spcPct val="107000"/>
              </a:lnSpc>
              <a:buNone/>
            </a:pPr>
            <a:r>
              <a:rPr lang="en-GB" dirty="0">
                <a:solidFill>
                  <a:schemeClr val="tx1"/>
                </a:solidFill>
              </a:rPr>
              <a:t>• Sensitive community-led housing if genuinely affordable </a:t>
            </a:r>
          </a:p>
          <a:p>
            <a:pPr marL="0" lvl="0" indent="0">
              <a:lnSpc>
                <a:spcPct val="107000"/>
              </a:lnSpc>
              <a:buNone/>
            </a:pPr>
            <a:r>
              <a:rPr lang="en-GB" b="1" dirty="0">
                <a:solidFill>
                  <a:schemeClr val="tx1"/>
                </a:solidFill>
              </a:rPr>
              <a:t>Development should:</a:t>
            </a:r>
          </a:p>
          <a:p>
            <a:pPr marL="0" lvl="0" indent="0">
              <a:lnSpc>
                <a:spcPct val="107000"/>
              </a:lnSpc>
              <a:buNone/>
            </a:pPr>
            <a:r>
              <a:rPr lang="en-GB" dirty="0">
                <a:solidFill>
                  <a:schemeClr val="tx1"/>
                </a:solidFill>
              </a:rPr>
              <a:t>• Be phased gradually over the plan period </a:t>
            </a:r>
          </a:p>
          <a:p>
            <a:pPr marL="0" lvl="0" indent="0">
              <a:lnSpc>
                <a:spcPct val="107000"/>
              </a:lnSpc>
              <a:buNone/>
            </a:pPr>
            <a:r>
              <a:rPr lang="en-GB" dirty="0">
                <a:solidFill>
                  <a:schemeClr val="tx1"/>
                </a:solidFill>
              </a:rPr>
              <a:t>• Be infrastructure-led </a:t>
            </a:r>
          </a:p>
          <a:p>
            <a:pPr marL="0" lvl="0" indent="0">
              <a:lnSpc>
                <a:spcPct val="107000"/>
              </a:lnSpc>
              <a:buNone/>
            </a:pPr>
            <a:r>
              <a:rPr lang="en-GB" dirty="0">
                <a:solidFill>
                  <a:schemeClr val="tx1"/>
                </a:solidFill>
              </a:rPr>
              <a:t>• Avoid flood-prone land </a:t>
            </a:r>
          </a:p>
          <a:p>
            <a:pPr marL="0" lvl="0" indent="0">
              <a:lnSpc>
                <a:spcPct val="107000"/>
              </a:lnSpc>
              <a:buNone/>
            </a:pPr>
            <a:r>
              <a:rPr lang="en-GB" dirty="0">
                <a:solidFill>
                  <a:schemeClr val="tx1"/>
                </a:solidFill>
              </a:rPr>
              <a:t>• Protect the village’s linear and clustered form </a:t>
            </a:r>
          </a:p>
        </p:txBody>
      </p:sp>
    </p:spTree>
    <p:extLst>
      <p:ext uri="{BB962C8B-B14F-4D97-AF65-F5344CB8AC3E}">
        <p14:creationId xmlns:p14="http://schemas.microsoft.com/office/powerpoint/2010/main" val="3609849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0229F-ECC8-DFC0-6EC3-20B12C344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68870-C1A0-6EF4-B655-63D32BA93616}"/>
              </a:ext>
            </a:extLst>
          </p:cNvPr>
          <p:cNvSpPr>
            <a:spLocks noGrp="1"/>
          </p:cNvSpPr>
          <p:nvPr>
            <p:ph type="title"/>
          </p:nvPr>
        </p:nvSpPr>
        <p:spPr>
          <a:xfrm>
            <a:off x="252919" y="1123838"/>
            <a:ext cx="2947482" cy="4567836"/>
          </a:xfrm>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What type of homes would you like to see?</a:t>
            </a:r>
          </a:p>
        </p:txBody>
      </p:sp>
      <p:sp>
        <p:nvSpPr>
          <p:cNvPr id="3" name="Content Placeholder 2">
            <a:extLst>
              <a:ext uri="{FF2B5EF4-FFF2-40B4-BE49-F238E27FC236}">
                <a16:creationId xmlns:a16="http://schemas.microsoft.com/office/drawing/2014/main" id="{602CE0B6-A362-6D75-4329-A3929ECC135E}"/>
              </a:ext>
            </a:extLst>
          </p:cNvPr>
          <p:cNvSpPr>
            <a:spLocks noGrp="1"/>
          </p:cNvSpPr>
          <p:nvPr>
            <p:ph idx="1"/>
          </p:nvPr>
        </p:nvSpPr>
        <p:spPr>
          <a:xfrm>
            <a:off x="3461658" y="525360"/>
            <a:ext cx="7732141" cy="5807280"/>
          </a:xfrm>
        </p:spPr>
        <p:txBody>
          <a:bodyPr>
            <a:noAutofit/>
          </a:bodyPr>
          <a:lstStyle/>
          <a:p>
            <a:pPr marL="0" lvl="0" indent="0">
              <a:lnSpc>
                <a:spcPct val="107000"/>
              </a:lnSpc>
              <a:buNone/>
            </a:pPr>
            <a:r>
              <a:rPr lang="en-GB" dirty="0">
                <a:solidFill>
                  <a:schemeClr val="tx1"/>
                </a:solidFill>
              </a:rPr>
              <a:t>If housing is required, priority should be given to:</a:t>
            </a:r>
          </a:p>
          <a:p>
            <a:pPr marL="0" lvl="0" indent="0">
              <a:lnSpc>
                <a:spcPct val="107000"/>
              </a:lnSpc>
              <a:buNone/>
            </a:pPr>
            <a:r>
              <a:rPr lang="en-GB" dirty="0">
                <a:solidFill>
                  <a:schemeClr val="tx1"/>
                </a:solidFill>
              </a:rPr>
              <a:t>• Affordable homes for people with local connections </a:t>
            </a:r>
          </a:p>
          <a:p>
            <a:pPr marL="0" lvl="0" indent="0">
              <a:lnSpc>
                <a:spcPct val="107000"/>
              </a:lnSpc>
              <a:buNone/>
            </a:pPr>
            <a:r>
              <a:rPr lang="en-GB" dirty="0">
                <a:solidFill>
                  <a:schemeClr val="tx1"/>
                </a:solidFill>
              </a:rPr>
              <a:t>• Starter homes (first-time buyers) </a:t>
            </a:r>
          </a:p>
          <a:p>
            <a:pPr marL="0" lvl="0" indent="0">
              <a:lnSpc>
                <a:spcPct val="107000"/>
              </a:lnSpc>
              <a:buNone/>
            </a:pPr>
            <a:r>
              <a:rPr lang="en-GB" dirty="0">
                <a:solidFill>
                  <a:schemeClr val="tx1"/>
                </a:solidFill>
              </a:rPr>
              <a:t>• Smaller homes for downsizers </a:t>
            </a:r>
          </a:p>
          <a:p>
            <a:pPr marL="0" lvl="0" indent="0">
              <a:lnSpc>
                <a:spcPct val="107000"/>
              </a:lnSpc>
              <a:buNone/>
            </a:pPr>
            <a:r>
              <a:rPr lang="en-GB" dirty="0">
                <a:solidFill>
                  <a:schemeClr val="tx1"/>
                </a:solidFill>
              </a:rPr>
              <a:t>• Bungalows suitable for older residents </a:t>
            </a:r>
          </a:p>
          <a:p>
            <a:pPr marL="0" lvl="0" indent="0">
              <a:lnSpc>
                <a:spcPct val="107000"/>
              </a:lnSpc>
              <a:buNone/>
            </a:pPr>
            <a:r>
              <a:rPr lang="en-GB" dirty="0">
                <a:solidFill>
                  <a:schemeClr val="tx1"/>
                </a:solidFill>
              </a:rPr>
              <a:t>• Modest family homes (2–3 bedrooms) </a:t>
            </a:r>
          </a:p>
          <a:p>
            <a:pPr marL="0" lvl="0" indent="0">
              <a:lnSpc>
                <a:spcPct val="107000"/>
              </a:lnSpc>
              <a:buNone/>
            </a:pPr>
            <a:r>
              <a:rPr lang="en-GB" dirty="0">
                <a:solidFill>
                  <a:schemeClr val="tx1"/>
                </a:solidFill>
              </a:rPr>
              <a:t>There is limited support for:</a:t>
            </a:r>
          </a:p>
          <a:p>
            <a:pPr marL="0" lvl="0" indent="0">
              <a:lnSpc>
                <a:spcPct val="107000"/>
              </a:lnSpc>
              <a:buNone/>
            </a:pPr>
            <a:r>
              <a:rPr lang="en-GB" dirty="0">
                <a:solidFill>
                  <a:schemeClr val="tx1"/>
                </a:solidFill>
              </a:rPr>
              <a:t>• Large executive housing </a:t>
            </a:r>
          </a:p>
          <a:p>
            <a:pPr marL="0" lvl="0" indent="0">
              <a:lnSpc>
                <a:spcPct val="107000"/>
              </a:lnSpc>
              <a:buNone/>
            </a:pPr>
            <a:r>
              <a:rPr lang="en-GB" dirty="0">
                <a:solidFill>
                  <a:schemeClr val="tx1"/>
                </a:solidFill>
              </a:rPr>
              <a:t>• Estate-style development </a:t>
            </a:r>
          </a:p>
        </p:txBody>
      </p:sp>
    </p:spTree>
    <p:extLst>
      <p:ext uri="{BB962C8B-B14F-4D97-AF65-F5344CB8AC3E}">
        <p14:creationId xmlns:p14="http://schemas.microsoft.com/office/powerpoint/2010/main" val="389172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244F9-CDD6-F918-BD9D-59816AEB6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C322C-E905-5E38-E4AB-965668A6289A}"/>
              </a:ext>
            </a:extLst>
          </p:cNvPr>
          <p:cNvSpPr>
            <a:spLocks noGrp="1"/>
          </p:cNvSpPr>
          <p:nvPr>
            <p:ph type="title"/>
          </p:nvPr>
        </p:nvSpPr>
        <p:spPr>
          <a:xfrm>
            <a:off x="252919" y="1123838"/>
            <a:ext cx="2947482" cy="4567836"/>
          </a:xfrm>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What size of home is needed locally?</a:t>
            </a:r>
          </a:p>
        </p:txBody>
      </p:sp>
      <p:sp>
        <p:nvSpPr>
          <p:cNvPr id="3" name="Content Placeholder 2">
            <a:extLst>
              <a:ext uri="{FF2B5EF4-FFF2-40B4-BE49-F238E27FC236}">
                <a16:creationId xmlns:a16="http://schemas.microsoft.com/office/drawing/2014/main" id="{6D8E87B3-F467-1FBC-BF54-AB0F0C5D92DA}"/>
              </a:ext>
            </a:extLst>
          </p:cNvPr>
          <p:cNvSpPr>
            <a:spLocks noGrp="1"/>
          </p:cNvSpPr>
          <p:nvPr>
            <p:ph idx="1"/>
          </p:nvPr>
        </p:nvSpPr>
        <p:spPr>
          <a:xfrm>
            <a:off x="3461658" y="1123838"/>
            <a:ext cx="7732141" cy="4325240"/>
          </a:xfrm>
        </p:spPr>
        <p:txBody>
          <a:bodyPr>
            <a:noAutofit/>
          </a:bodyPr>
          <a:lstStyle/>
          <a:p>
            <a:pPr marL="0" lvl="0" indent="0">
              <a:lnSpc>
                <a:spcPct val="107000"/>
              </a:lnSpc>
              <a:buNone/>
            </a:pPr>
            <a:r>
              <a:rPr lang="en-GB" b="1" dirty="0">
                <a:solidFill>
                  <a:schemeClr val="tx1"/>
                </a:solidFill>
              </a:rPr>
              <a:t>What size of home is needed locally?</a:t>
            </a:r>
          </a:p>
          <a:p>
            <a:pPr marL="0" lvl="0" indent="0">
              <a:lnSpc>
                <a:spcPct val="107000"/>
              </a:lnSpc>
              <a:buNone/>
            </a:pPr>
            <a:r>
              <a:rPr lang="en-GB" dirty="0">
                <a:solidFill>
                  <a:schemeClr val="tx1"/>
                </a:solidFill>
              </a:rPr>
              <a:t>• Primarily 2- and 3-bedroom homes </a:t>
            </a:r>
          </a:p>
          <a:p>
            <a:pPr marL="0" lvl="0" indent="0">
              <a:lnSpc>
                <a:spcPct val="107000"/>
              </a:lnSpc>
              <a:buNone/>
            </a:pPr>
            <a:r>
              <a:rPr lang="en-GB" dirty="0">
                <a:solidFill>
                  <a:schemeClr val="tx1"/>
                </a:solidFill>
              </a:rPr>
              <a:t>• Some smaller 1–2 bed units </a:t>
            </a:r>
          </a:p>
          <a:p>
            <a:pPr marL="0" lvl="0" indent="0">
              <a:lnSpc>
                <a:spcPct val="107000"/>
              </a:lnSpc>
              <a:buNone/>
            </a:pPr>
            <a:r>
              <a:rPr lang="en-GB" dirty="0">
                <a:solidFill>
                  <a:schemeClr val="tx1"/>
                </a:solidFill>
              </a:rPr>
              <a:t>• Limited 3-bedroom family homes </a:t>
            </a:r>
          </a:p>
          <a:p>
            <a:pPr marL="0" lvl="0" indent="0">
              <a:lnSpc>
                <a:spcPct val="107000"/>
              </a:lnSpc>
              <a:buNone/>
            </a:pPr>
            <a:r>
              <a:rPr lang="en-GB" dirty="0">
                <a:solidFill>
                  <a:schemeClr val="tx1"/>
                </a:solidFill>
              </a:rPr>
              <a:t>The emphasis is on smaller, attainable housing rather than large detached properties.</a:t>
            </a:r>
          </a:p>
        </p:txBody>
      </p:sp>
    </p:spTree>
    <p:extLst>
      <p:ext uri="{BB962C8B-B14F-4D97-AF65-F5344CB8AC3E}">
        <p14:creationId xmlns:p14="http://schemas.microsoft.com/office/powerpoint/2010/main" val="2068634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3BD0E-4AEB-4C7E-8BE0-961D6CCD6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C69AE-ADA7-13CF-F16B-52A49FF7F741}"/>
              </a:ext>
            </a:extLst>
          </p:cNvPr>
          <p:cNvSpPr>
            <a:spLocks noGrp="1"/>
          </p:cNvSpPr>
          <p:nvPr>
            <p:ph type="title"/>
          </p:nvPr>
        </p:nvSpPr>
        <p:spPr>
          <a:xfrm>
            <a:off x="252919" y="1123838"/>
            <a:ext cx="2947482" cy="4567836"/>
          </a:xfrm>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Public Spaces</a:t>
            </a:r>
          </a:p>
        </p:txBody>
      </p:sp>
      <p:sp>
        <p:nvSpPr>
          <p:cNvPr id="3" name="Content Placeholder 2">
            <a:extLst>
              <a:ext uri="{FF2B5EF4-FFF2-40B4-BE49-F238E27FC236}">
                <a16:creationId xmlns:a16="http://schemas.microsoft.com/office/drawing/2014/main" id="{D999D061-93F6-A96A-A921-54FCE02DE762}"/>
              </a:ext>
            </a:extLst>
          </p:cNvPr>
          <p:cNvSpPr>
            <a:spLocks noGrp="1"/>
          </p:cNvSpPr>
          <p:nvPr>
            <p:ph idx="1"/>
          </p:nvPr>
        </p:nvSpPr>
        <p:spPr>
          <a:xfrm>
            <a:off x="3461658" y="111967"/>
            <a:ext cx="7732141" cy="5915609"/>
          </a:xfrm>
        </p:spPr>
        <p:txBody>
          <a:bodyPr>
            <a:noAutofit/>
          </a:bodyPr>
          <a:lstStyle/>
          <a:p>
            <a:pPr marL="0" lvl="0" indent="0">
              <a:lnSpc>
                <a:spcPct val="107000"/>
              </a:lnSpc>
              <a:buNone/>
            </a:pPr>
            <a:r>
              <a:rPr lang="en-GB" sz="1800" b="1" dirty="0">
                <a:solidFill>
                  <a:schemeClr val="tx1"/>
                </a:solidFill>
              </a:rPr>
              <a:t>Important green spaces include:</a:t>
            </a:r>
          </a:p>
          <a:p>
            <a:pPr marL="0" lvl="0" indent="0">
              <a:lnSpc>
                <a:spcPct val="107000"/>
              </a:lnSpc>
              <a:buNone/>
            </a:pPr>
            <a:r>
              <a:rPr lang="en-GB" sz="1800" dirty="0">
                <a:solidFill>
                  <a:schemeClr val="tx1"/>
                </a:solidFill>
              </a:rPr>
              <a:t>• Recreation Ground </a:t>
            </a:r>
          </a:p>
          <a:p>
            <a:pPr marL="0" lvl="0" indent="0">
              <a:lnSpc>
                <a:spcPct val="107000"/>
              </a:lnSpc>
              <a:buNone/>
            </a:pPr>
            <a:r>
              <a:rPr lang="en-GB" sz="1800" dirty="0">
                <a:solidFill>
                  <a:schemeClr val="tx1"/>
                </a:solidFill>
              </a:rPr>
              <a:t>• </a:t>
            </a:r>
            <a:r>
              <a:rPr lang="en-GB" sz="1800" dirty="0" err="1">
                <a:solidFill>
                  <a:schemeClr val="tx1"/>
                </a:solidFill>
              </a:rPr>
              <a:t>Normanhurst</a:t>
            </a:r>
            <a:r>
              <a:rPr lang="en-GB" sz="1800" dirty="0">
                <a:solidFill>
                  <a:schemeClr val="tx1"/>
                </a:solidFill>
              </a:rPr>
              <a:t> Estate </a:t>
            </a:r>
          </a:p>
          <a:p>
            <a:pPr marL="0" lvl="0" indent="0">
              <a:lnSpc>
                <a:spcPct val="107000"/>
              </a:lnSpc>
              <a:buNone/>
            </a:pPr>
            <a:r>
              <a:rPr lang="en-GB" sz="1800" dirty="0">
                <a:solidFill>
                  <a:schemeClr val="tx1"/>
                </a:solidFill>
              </a:rPr>
              <a:t>• Public footpaths and bridleways </a:t>
            </a:r>
          </a:p>
          <a:p>
            <a:pPr marL="0" lvl="0" indent="0">
              <a:lnSpc>
                <a:spcPct val="107000"/>
              </a:lnSpc>
              <a:buNone/>
            </a:pPr>
            <a:r>
              <a:rPr lang="en-GB" sz="1800" dirty="0">
                <a:solidFill>
                  <a:schemeClr val="tx1"/>
                </a:solidFill>
              </a:rPr>
              <a:t>• 1066 Walk </a:t>
            </a:r>
          </a:p>
          <a:p>
            <a:pPr marL="0" lvl="0" indent="0">
              <a:lnSpc>
                <a:spcPct val="107000"/>
              </a:lnSpc>
              <a:buNone/>
            </a:pPr>
            <a:r>
              <a:rPr lang="en-GB" sz="1800" dirty="0">
                <a:solidFill>
                  <a:schemeClr val="tx1"/>
                </a:solidFill>
              </a:rPr>
              <a:t>• Churchyard </a:t>
            </a:r>
          </a:p>
          <a:p>
            <a:pPr marL="0" lvl="0" indent="0">
              <a:lnSpc>
                <a:spcPct val="107000"/>
              </a:lnSpc>
              <a:buNone/>
            </a:pPr>
            <a:r>
              <a:rPr lang="en-GB" sz="1800" dirty="0">
                <a:solidFill>
                  <a:schemeClr val="tx1"/>
                </a:solidFill>
              </a:rPr>
              <a:t>• Surrounding farmland and woodland </a:t>
            </a:r>
          </a:p>
          <a:p>
            <a:pPr marL="0" lvl="0" indent="0">
              <a:lnSpc>
                <a:spcPct val="107000"/>
              </a:lnSpc>
              <a:buNone/>
            </a:pPr>
            <a:r>
              <a:rPr lang="en-GB" sz="1800" b="1" dirty="0">
                <a:solidFill>
                  <a:schemeClr val="tx1"/>
                </a:solidFill>
              </a:rPr>
              <a:t>Opportunities:</a:t>
            </a:r>
          </a:p>
          <a:p>
            <a:pPr marL="0" lvl="0" indent="0">
              <a:lnSpc>
                <a:spcPct val="107000"/>
              </a:lnSpc>
              <a:buNone/>
            </a:pPr>
            <a:r>
              <a:rPr lang="en-GB" sz="1800" dirty="0">
                <a:solidFill>
                  <a:schemeClr val="tx1"/>
                </a:solidFill>
              </a:rPr>
              <a:t>• Biodiversity enhancement </a:t>
            </a:r>
          </a:p>
          <a:p>
            <a:pPr marL="0" lvl="0" indent="0">
              <a:lnSpc>
                <a:spcPct val="107000"/>
              </a:lnSpc>
              <a:buNone/>
            </a:pPr>
            <a:r>
              <a:rPr lang="en-GB" sz="1800" dirty="0">
                <a:solidFill>
                  <a:schemeClr val="tx1"/>
                </a:solidFill>
              </a:rPr>
              <a:t>• Improved accessibility </a:t>
            </a:r>
          </a:p>
          <a:p>
            <a:pPr marL="0" lvl="0" indent="0">
              <a:lnSpc>
                <a:spcPct val="107000"/>
              </a:lnSpc>
              <a:buNone/>
            </a:pPr>
            <a:r>
              <a:rPr lang="en-GB" sz="1800" dirty="0">
                <a:solidFill>
                  <a:schemeClr val="tx1"/>
                </a:solidFill>
              </a:rPr>
              <a:t>• Potential allotment provision </a:t>
            </a:r>
          </a:p>
          <a:p>
            <a:pPr marL="0" lvl="0" indent="0">
              <a:lnSpc>
                <a:spcPct val="107000"/>
              </a:lnSpc>
              <a:buNone/>
            </a:pPr>
            <a:r>
              <a:rPr lang="en-GB" sz="1800" dirty="0">
                <a:solidFill>
                  <a:schemeClr val="tx1"/>
                </a:solidFill>
              </a:rPr>
              <a:t>• Enhanced recreation facilities (without urbanisation) .</a:t>
            </a:r>
          </a:p>
        </p:txBody>
      </p:sp>
    </p:spTree>
    <p:extLst>
      <p:ext uri="{BB962C8B-B14F-4D97-AF65-F5344CB8AC3E}">
        <p14:creationId xmlns:p14="http://schemas.microsoft.com/office/powerpoint/2010/main" val="417664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640B2-D302-B874-2B7F-575652276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73809-A386-AA1E-8A60-1AABFBDE043A}"/>
              </a:ext>
            </a:extLst>
          </p:cNvPr>
          <p:cNvSpPr>
            <a:spLocks noGrp="1"/>
          </p:cNvSpPr>
          <p:nvPr>
            <p:ph type="title"/>
          </p:nvPr>
        </p:nvSpPr>
        <p:spPr>
          <a:xfrm>
            <a:off x="252919" y="1123838"/>
            <a:ext cx="2947482" cy="4567836"/>
          </a:xfrm>
        </p:spPr>
        <p:txBody>
          <a:bodyPr/>
          <a:lstStyle/>
          <a:p>
            <a:r>
              <a:rPr lang="en-GB" kern="100" dirty="0">
                <a:latin typeface="Calibri" panose="020F0502020204030204" pitchFamily="34" charset="0"/>
                <a:ea typeface="Calibri" panose="020F0502020204030204" pitchFamily="34" charset="0"/>
                <a:cs typeface="Times New Roman" panose="02020603050405020304" pitchFamily="18" charset="0"/>
              </a:rPr>
              <a:t>Safety &amp; Infrastructure</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C1E20B9-DC41-B275-CD75-A27D8C70CF78}"/>
              </a:ext>
            </a:extLst>
          </p:cNvPr>
          <p:cNvSpPr>
            <a:spLocks noGrp="1"/>
          </p:cNvSpPr>
          <p:nvPr>
            <p:ph idx="1"/>
          </p:nvPr>
        </p:nvSpPr>
        <p:spPr>
          <a:xfrm>
            <a:off x="3461658" y="111967"/>
            <a:ext cx="7732141" cy="5915609"/>
          </a:xfrm>
        </p:spPr>
        <p:txBody>
          <a:bodyPr>
            <a:noAutofit/>
          </a:bodyPr>
          <a:lstStyle/>
          <a:p>
            <a:pPr marL="0" indent="0">
              <a:lnSpc>
                <a:spcPct val="107000"/>
              </a:lnSpc>
              <a:buNone/>
            </a:pPr>
            <a:r>
              <a:rPr lang="en-GB" b="1" dirty="0">
                <a:solidFill>
                  <a:schemeClr val="tx1"/>
                </a:solidFill>
              </a:rPr>
              <a:t>Road Safety</a:t>
            </a:r>
          </a:p>
          <a:p>
            <a:pPr marL="0" lvl="0" indent="0">
              <a:lnSpc>
                <a:spcPct val="107000"/>
              </a:lnSpc>
              <a:buNone/>
            </a:pPr>
            <a:r>
              <a:rPr lang="en-GB" dirty="0">
                <a:solidFill>
                  <a:schemeClr val="tx1"/>
                </a:solidFill>
              </a:rPr>
              <a:t> 20mph limits near school and key roads </a:t>
            </a:r>
          </a:p>
          <a:p>
            <a:pPr marL="0" lvl="0" indent="0">
              <a:lnSpc>
                <a:spcPct val="107000"/>
              </a:lnSpc>
              <a:buNone/>
            </a:pPr>
            <a:r>
              <a:rPr lang="en-GB" dirty="0">
                <a:solidFill>
                  <a:schemeClr val="tx1"/>
                </a:solidFill>
              </a:rPr>
              <a:t>• Traffic calming measures </a:t>
            </a:r>
          </a:p>
          <a:p>
            <a:pPr marL="0" lvl="0" indent="0">
              <a:lnSpc>
                <a:spcPct val="107000"/>
              </a:lnSpc>
              <a:buNone/>
            </a:pPr>
            <a:r>
              <a:rPr lang="en-GB" dirty="0">
                <a:solidFill>
                  <a:schemeClr val="tx1"/>
                </a:solidFill>
              </a:rPr>
              <a:t>• Speed enforcement </a:t>
            </a:r>
          </a:p>
          <a:p>
            <a:pPr marL="0" lvl="0" indent="0">
              <a:lnSpc>
                <a:spcPct val="107000"/>
              </a:lnSpc>
              <a:buNone/>
            </a:pPr>
            <a:r>
              <a:rPr lang="en-GB" dirty="0">
                <a:solidFill>
                  <a:schemeClr val="tx1"/>
                </a:solidFill>
              </a:rPr>
              <a:t>• Safer pedestrian routes </a:t>
            </a:r>
          </a:p>
          <a:p>
            <a:pPr marL="0" lvl="0" indent="0">
              <a:lnSpc>
                <a:spcPct val="107000"/>
              </a:lnSpc>
              <a:buNone/>
            </a:pPr>
            <a:r>
              <a:rPr lang="en-GB" dirty="0">
                <a:solidFill>
                  <a:schemeClr val="tx1"/>
                </a:solidFill>
              </a:rPr>
              <a:t>• Improved signage.</a:t>
            </a:r>
          </a:p>
          <a:p>
            <a:pPr marL="0" lvl="0" indent="0">
              <a:lnSpc>
                <a:spcPct val="107000"/>
              </a:lnSpc>
              <a:buNone/>
            </a:pPr>
            <a:r>
              <a:rPr lang="en-GB" b="1" dirty="0">
                <a:solidFill>
                  <a:schemeClr val="tx1"/>
                </a:solidFill>
              </a:rPr>
              <a:t>Roads &amp; Drainage</a:t>
            </a:r>
          </a:p>
          <a:p>
            <a:pPr marL="0" lvl="0" indent="0">
              <a:lnSpc>
                <a:spcPct val="107000"/>
              </a:lnSpc>
              <a:buNone/>
            </a:pPr>
            <a:r>
              <a:rPr lang="en-GB" dirty="0">
                <a:solidFill>
                  <a:schemeClr val="tx1"/>
                </a:solidFill>
              </a:rPr>
              <a:t>• Address potholes </a:t>
            </a:r>
          </a:p>
          <a:p>
            <a:pPr marL="0" lvl="0" indent="0">
              <a:lnSpc>
                <a:spcPct val="107000"/>
              </a:lnSpc>
              <a:buNone/>
            </a:pPr>
            <a:r>
              <a:rPr lang="en-GB" dirty="0">
                <a:solidFill>
                  <a:schemeClr val="tx1"/>
                </a:solidFill>
              </a:rPr>
              <a:t>• Improve drainage and flood resilience </a:t>
            </a:r>
          </a:p>
          <a:p>
            <a:pPr marL="0" lvl="0" indent="0">
              <a:lnSpc>
                <a:spcPct val="107000"/>
              </a:lnSpc>
              <a:buNone/>
            </a:pPr>
            <a:r>
              <a:rPr lang="en-GB" dirty="0">
                <a:solidFill>
                  <a:schemeClr val="tx1"/>
                </a:solidFill>
              </a:rPr>
              <a:t>• Protect flood-prone land </a:t>
            </a:r>
          </a:p>
        </p:txBody>
      </p:sp>
    </p:spTree>
    <p:extLst>
      <p:ext uri="{BB962C8B-B14F-4D97-AF65-F5344CB8AC3E}">
        <p14:creationId xmlns:p14="http://schemas.microsoft.com/office/powerpoint/2010/main" val="1474084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23310-9296-BAE8-56B2-58DDBDD00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97C7C-353C-FE79-BD44-D6ED751623A7}"/>
              </a:ext>
            </a:extLst>
          </p:cNvPr>
          <p:cNvSpPr>
            <a:spLocks noGrp="1"/>
          </p:cNvSpPr>
          <p:nvPr>
            <p:ph type="title"/>
          </p:nvPr>
        </p:nvSpPr>
        <p:spPr>
          <a:xfrm>
            <a:off x="252919" y="1123838"/>
            <a:ext cx="2947482" cy="4567836"/>
          </a:xfrm>
        </p:spPr>
        <p:txBody>
          <a:bodyPr/>
          <a:lstStyle/>
          <a:p>
            <a:r>
              <a:rPr lang="en-GB" kern="100" dirty="0">
                <a:latin typeface="Calibri" panose="020F0502020204030204" pitchFamily="34" charset="0"/>
                <a:ea typeface="Calibri" panose="020F0502020204030204" pitchFamily="34" charset="0"/>
                <a:cs typeface="Times New Roman" panose="02020603050405020304" pitchFamily="18" charset="0"/>
              </a:rPr>
              <a:t>Safety &amp; Infrastructure</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35D12E3-D108-AEDB-4800-940A3A4B9CB3}"/>
              </a:ext>
            </a:extLst>
          </p:cNvPr>
          <p:cNvSpPr>
            <a:spLocks noGrp="1"/>
          </p:cNvSpPr>
          <p:nvPr>
            <p:ph idx="1"/>
          </p:nvPr>
        </p:nvSpPr>
        <p:spPr>
          <a:xfrm>
            <a:off x="3461658" y="111967"/>
            <a:ext cx="7732141" cy="5915609"/>
          </a:xfrm>
        </p:spPr>
        <p:txBody>
          <a:bodyPr>
            <a:noAutofit/>
          </a:bodyPr>
          <a:lstStyle/>
          <a:p>
            <a:pPr marL="0" indent="0">
              <a:lnSpc>
                <a:spcPct val="107000"/>
              </a:lnSpc>
              <a:buNone/>
            </a:pPr>
            <a:r>
              <a:rPr lang="en-GB" b="1" dirty="0">
                <a:solidFill>
                  <a:schemeClr val="tx1"/>
                </a:solidFill>
              </a:rPr>
              <a:t>Connectivity</a:t>
            </a:r>
          </a:p>
          <a:p>
            <a:pPr marL="0" indent="0">
              <a:lnSpc>
                <a:spcPct val="107000"/>
              </a:lnSpc>
              <a:buNone/>
            </a:pPr>
            <a:r>
              <a:rPr lang="en-GB" dirty="0">
                <a:solidFill>
                  <a:schemeClr val="tx1"/>
                </a:solidFill>
              </a:rPr>
              <a:t>• Faster, more reliable broadband </a:t>
            </a:r>
          </a:p>
          <a:p>
            <a:pPr marL="0" indent="0">
              <a:lnSpc>
                <a:spcPct val="107000"/>
              </a:lnSpc>
              <a:buNone/>
            </a:pPr>
            <a:r>
              <a:rPr lang="en-GB" dirty="0">
                <a:solidFill>
                  <a:schemeClr val="tx1"/>
                </a:solidFill>
              </a:rPr>
              <a:t>• Improved mobile signal </a:t>
            </a:r>
          </a:p>
          <a:p>
            <a:pPr marL="0" indent="0">
              <a:lnSpc>
                <a:spcPct val="107000"/>
              </a:lnSpc>
              <a:buNone/>
            </a:pPr>
            <a:r>
              <a:rPr lang="en-GB" b="1" dirty="0">
                <a:solidFill>
                  <a:schemeClr val="tx1"/>
                </a:solidFill>
              </a:rPr>
              <a:t>Sustainable Infrastructure</a:t>
            </a:r>
          </a:p>
          <a:p>
            <a:pPr marL="0" indent="0">
              <a:lnSpc>
                <a:spcPct val="107000"/>
              </a:lnSpc>
              <a:buNone/>
            </a:pPr>
            <a:r>
              <a:rPr lang="en-GB" dirty="0">
                <a:solidFill>
                  <a:schemeClr val="tx1"/>
                </a:solidFill>
              </a:rPr>
              <a:t>• Renewable energy on community buildings </a:t>
            </a:r>
          </a:p>
          <a:p>
            <a:pPr marL="0" indent="0">
              <a:lnSpc>
                <a:spcPct val="107000"/>
              </a:lnSpc>
              <a:buNone/>
            </a:pPr>
            <a:r>
              <a:rPr lang="en-GB" dirty="0">
                <a:solidFill>
                  <a:schemeClr val="tx1"/>
                </a:solidFill>
              </a:rPr>
              <a:t>• Energy efficiency improvements </a:t>
            </a:r>
          </a:p>
          <a:p>
            <a:pPr marL="0" indent="0">
              <a:lnSpc>
                <a:spcPct val="107000"/>
              </a:lnSpc>
              <a:buNone/>
            </a:pPr>
            <a:r>
              <a:rPr lang="en-GB" dirty="0">
                <a:solidFill>
                  <a:schemeClr val="tx1"/>
                </a:solidFill>
              </a:rPr>
              <a:t>• Dark sky compliant lighting</a:t>
            </a:r>
          </a:p>
          <a:p>
            <a:pPr marL="0" indent="0">
              <a:lnSpc>
                <a:spcPct val="107000"/>
              </a:lnSpc>
              <a:buNone/>
            </a:pPr>
            <a:r>
              <a:rPr lang="en-GB" b="1" i="1" dirty="0">
                <a:solidFill>
                  <a:schemeClr val="tx1"/>
                </a:solidFill>
              </a:rPr>
              <a:t>Residents strongly emphasised that infrastructure capacity must be addressed before significant development occurs.</a:t>
            </a:r>
          </a:p>
        </p:txBody>
      </p:sp>
    </p:spTree>
    <p:extLst>
      <p:ext uri="{BB962C8B-B14F-4D97-AF65-F5344CB8AC3E}">
        <p14:creationId xmlns:p14="http://schemas.microsoft.com/office/powerpoint/2010/main" val="3165578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93319-D843-B629-6E17-AEAB914DE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0811D-D245-B398-A05F-586C1811745F}"/>
              </a:ext>
            </a:extLst>
          </p:cNvPr>
          <p:cNvSpPr>
            <a:spLocks noGrp="1"/>
          </p:cNvSpPr>
          <p:nvPr>
            <p:ph type="title"/>
          </p:nvPr>
        </p:nvSpPr>
        <p:spPr>
          <a:xfrm>
            <a:off x="252919" y="1123837"/>
            <a:ext cx="3423342" cy="4601183"/>
          </a:xfrm>
        </p:spPr>
        <p:txBody>
          <a:bodyPr/>
          <a:lstStyle/>
          <a:p>
            <a:r>
              <a:rPr lang="en-GB" dirty="0"/>
              <a:t>Council Activity 2025-26</a:t>
            </a:r>
          </a:p>
        </p:txBody>
      </p:sp>
      <p:sp>
        <p:nvSpPr>
          <p:cNvPr id="3" name="Content Placeholder 2">
            <a:extLst>
              <a:ext uri="{FF2B5EF4-FFF2-40B4-BE49-F238E27FC236}">
                <a16:creationId xmlns:a16="http://schemas.microsoft.com/office/drawing/2014/main" id="{E2D06598-2246-F3D7-97C3-7E51BFA60CB9}"/>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endPar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The Role of the Council.</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lang="en-GB" sz="2800" dirty="0">
                <a:solidFill>
                  <a:srgbClr val="000000">
                    <a:lumMod val="65000"/>
                    <a:lumOff val="35000"/>
                  </a:srgbClr>
                </a:solidFill>
                <a:latin typeface="Corbel" panose="020B0503020204020204"/>
              </a:rPr>
              <a:t>Pavilion and Recreation Ground</a:t>
            </a:r>
            <a:endPar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Ecology &amp; </a:t>
            </a:r>
            <a:r>
              <a:rPr lang="en-GB" sz="2800" dirty="0">
                <a:solidFill>
                  <a:srgbClr val="000000">
                    <a:lumMod val="65000"/>
                    <a:lumOff val="35000"/>
                  </a:srgbClr>
                </a:solidFill>
                <a:latin typeface="Corbel" panose="020B0503020204020204"/>
              </a:rPr>
              <a:t>Facilities</a:t>
            </a:r>
            <a:endPar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Road Safety</a:t>
            </a:r>
          </a:p>
          <a:p>
            <a:pPr marL="182880" marR="0" lvl="0" indent="-182880" algn="l" defTabSz="914400" rtl="0" eaLnBrk="1" fontAlgn="auto" latinLnBrk="0" hangingPunct="1">
              <a:lnSpc>
                <a:spcPct val="90000"/>
              </a:lnSpc>
              <a:spcBef>
                <a:spcPts val="1200"/>
              </a:spcBef>
              <a:spcAft>
                <a:spcPts val="0"/>
              </a:spcAft>
              <a:buClr>
                <a:srgbClr val="40BAD2"/>
              </a:buClr>
              <a:buSzTx/>
              <a:buFont typeface="Wingdings 2" pitchFamily="18" charset="2"/>
              <a:buChar char=""/>
              <a:tabLst/>
              <a:defRPr/>
            </a:pPr>
            <a:r>
              <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Representing </a:t>
            </a:r>
            <a:r>
              <a:rPr kumimoji="0" lang="en-GB" sz="2800" b="0" i="0" u="none" strike="noStrike" kern="1200" cap="none" spc="0" normalizeH="0" baseline="0" noProof="0" dirty="0" err="1">
                <a:ln>
                  <a:noFill/>
                </a:ln>
                <a:solidFill>
                  <a:srgbClr val="000000">
                    <a:lumMod val="65000"/>
                    <a:lumOff val="35000"/>
                  </a:srgbClr>
                </a:solidFill>
                <a:effectLst/>
                <a:uLnTx/>
                <a:uFillTx/>
                <a:latin typeface="Corbel" panose="020B0503020204020204"/>
                <a:ea typeface="+mn-ea"/>
                <a:cs typeface="+mn-cs"/>
              </a:rPr>
              <a:t>Catsfield</a:t>
            </a:r>
            <a:endParaRPr kumimoji="0" lang="en-GB"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endParaRPr>
          </a:p>
          <a:p>
            <a:endParaRPr lang="en-GB" dirty="0"/>
          </a:p>
        </p:txBody>
      </p:sp>
    </p:spTree>
    <p:extLst>
      <p:ext uri="{BB962C8B-B14F-4D97-AF65-F5344CB8AC3E}">
        <p14:creationId xmlns:p14="http://schemas.microsoft.com/office/powerpoint/2010/main" val="1996267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B36EA-C19F-0FD1-E886-A664D4DFA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B7CC1-D6C4-C287-C06A-6C58BE83E7AB}"/>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The Role of the Council</a:t>
            </a:r>
            <a:endParaRPr lang="en-GB" dirty="0"/>
          </a:p>
        </p:txBody>
      </p:sp>
      <p:sp>
        <p:nvSpPr>
          <p:cNvPr id="3" name="Content Placeholder 2">
            <a:extLst>
              <a:ext uri="{FF2B5EF4-FFF2-40B4-BE49-F238E27FC236}">
                <a16:creationId xmlns:a16="http://schemas.microsoft.com/office/drawing/2014/main" id="{8E32E5C2-83EC-1A47-80CF-45B7C13D5690}"/>
              </a:ext>
            </a:extLst>
          </p:cNvPr>
          <p:cNvSpPr>
            <a:spLocks noGrp="1"/>
          </p:cNvSpPr>
          <p:nvPr>
            <p:ph idx="1"/>
          </p:nvPr>
        </p:nvSpPr>
        <p:spPr/>
        <p:txBody>
          <a:bodyPr>
            <a:normAutofit fontScale="92500"/>
          </a:bodyPr>
          <a:lstStyle/>
          <a:p>
            <a:pPr marL="0" lvl="0" indent="0">
              <a:lnSpc>
                <a:spcPct val="107000"/>
              </a:lnSpc>
              <a:buNone/>
            </a:pPr>
            <a:r>
              <a:rPr lang="en-GB" sz="28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t>1. To directly provide Services.</a:t>
            </a:r>
            <a:endParaRPr lang="en-GB" sz="2800" kern="1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endParaRPr>
          </a:p>
          <a:p>
            <a:pPr marL="0" indent="0">
              <a:buNone/>
            </a:pPr>
            <a:r>
              <a:rPr lang="en-GB" sz="2400" dirty="0">
                <a:solidFill>
                  <a:schemeClr val="tx1">
                    <a:lumMod val="75000"/>
                    <a:lumOff val="25000"/>
                  </a:schemeClr>
                </a:solidFill>
              </a:rPr>
              <a:t>We have defined and limited powers and responsibilities</a:t>
            </a:r>
          </a:p>
          <a:p>
            <a:pPr marL="0" indent="0">
              <a:buNone/>
            </a:pPr>
            <a:r>
              <a:rPr lang="en-GB" sz="2400" dirty="0">
                <a:solidFill>
                  <a:schemeClr val="tx1">
                    <a:lumMod val="75000"/>
                    <a:lumOff val="25000"/>
                  </a:schemeClr>
                </a:solidFill>
              </a:rPr>
              <a:t>Recreation ground, The Car Park, Street Lights.</a:t>
            </a:r>
          </a:p>
          <a:p>
            <a:pPr marL="0" marR="0" lvl="0" indent="0" algn="l" defTabSz="914400" rtl="0" eaLnBrk="1" fontAlgn="auto" latinLnBrk="0" hangingPunct="1">
              <a:lnSpc>
                <a:spcPct val="107000"/>
              </a:lnSpc>
              <a:spcBef>
                <a:spcPts val="1200"/>
              </a:spcBef>
              <a:spcAft>
                <a:spcPts val="0"/>
              </a:spcAft>
              <a:buClr>
                <a:srgbClr val="40BAD2"/>
              </a:buClr>
              <a:buSzTx/>
              <a:buNone/>
              <a:tabLst/>
              <a:defRPr/>
            </a:pPr>
            <a:r>
              <a:rPr kumimoji="0" lang="en-GB" sz="2800" b="0" i="0" u="none" strike="noStrike" kern="1200" cap="none" spc="0" normalizeH="0" baseline="0" noProof="0" dirty="0">
                <a:ln>
                  <a:noFill/>
                </a:ln>
                <a:solidFill>
                  <a:schemeClr val="tx1">
                    <a:lumMod val="75000"/>
                    <a:lumOff val="25000"/>
                  </a:schemeClr>
                </a:solidFill>
                <a:effectLst/>
                <a:uLnTx/>
                <a:uFillTx/>
                <a:latin typeface="Corbel" panose="020B0503020204020204" pitchFamily="34" charset="0"/>
                <a:ea typeface="Calibri" panose="020F0502020204030204" pitchFamily="34" charset="0"/>
                <a:cs typeface="Times New Roman" panose="02020603050405020304" pitchFamily="18" charset="0"/>
              </a:rPr>
              <a:t>2. To Support local groups &amp; Organisations.</a:t>
            </a:r>
          </a:p>
          <a:p>
            <a:pPr marL="0" marR="0" lvl="0" indent="0" algn="l" defTabSz="914400" rtl="0" eaLnBrk="1" fontAlgn="auto" latinLnBrk="0" hangingPunct="1">
              <a:lnSpc>
                <a:spcPct val="107000"/>
              </a:lnSpc>
              <a:spcBef>
                <a:spcPts val="1200"/>
              </a:spcBef>
              <a:spcAft>
                <a:spcPts val="0"/>
              </a:spcAft>
              <a:buClr>
                <a:srgbClr val="40BAD2"/>
              </a:buClr>
              <a:buSzTx/>
              <a:buNone/>
              <a:tabLst/>
              <a:defRPr/>
            </a:pPr>
            <a:r>
              <a:rPr lang="en-GB" sz="2400" dirty="0">
                <a:solidFill>
                  <a:schemeClr val="tx1">
                    <a:lumMod val="75000"/>
                    <a:lumOff val="25000"/>
                  </a:schemeClr>
                </a:solidFill>
                <a:latin typeface="Corbel" panose="020B0503020204020204" pitchFamily="34" charset="0"/>
                <a:ea typeface="Calibri" panose="020F0502020204030204" pitchFamily="34" charset="0"/>
                <a:cs typeface="Times New Roman" panose="02020603050405020304" pitchFamily="18" charset="0"/>
              </a:rPr>
              <a:t>Village Hall, Clubs, Wombles.</a:t>
            </a:r>
          </a:p>
          <a:p>
            <a:pPr marL="0" marR="0" lvl="0" indent="0" algn="l" defTabSz="914400" rtl="0" eaLnBrk="1" fontAlgn="auto" latinLnBrk="0" hangingPunct="1">
              <a:lnSpc>
                <a:spcPct val="107000"/>
              </a:lnSpc>
              <a:spcBef>
                <a:spcPts val="1200"/>
              </a:spcBef>
              <a:spcAft>
                <a:spcPts val="0"/>
              </a:spcAft>
              <a:buClr>
                <a:srgbClr val="40BAD2"/>
              </a:buClr>
              <a:buSzTx/>
              <a:buNone/>
              <a:tabLst/>
              <a:defRPr/>
            </a:pPr>
            <a:r>
              <a:rPr kumimoji="0" lang="en-GB" sz="2400" b="0" i="0" u="none" strike="noStrike" kern="100" cap="none" spc="0" normalizeH="0" baseline="0" noProof="0" dirty="0">
                <a:ln>
                  <a:noFill/>
                </a:ln>
                <a:solidFill>
                  <a:schemeClr val="tx1">
                    <a:lumMod val="75000"/>
                    <a:lumOff val="25000"/>
                  </a:schemeClr>
                </a:solidFill>
                <a:effectLst/>
                <a:uLnTx/>
                <a:uFillTx/>
                <a:latin typeface="Corbel" panose="020B0503020204020204" pitchFamily="34" charset="0"/>
                <a:ea typeface="Calibri" panose="020F0502020204030204" pitchFamily="34" charset="0"/>
                <a:cs typeface="Times New Roman" panose="02020603050405020304" pitchFamily="18" charset="0"/>
              </a:rPr>
              <a:t>3. </a:t>
            </a:r>
            <a:r>
              <a:rPr kumimoji="0" lang="en-GB" sz="2800" b="0" i="0" u="none" strike="noStrike" kern="100" cap="none" spc="0" normalizeH="0" baseline="0" noProof="0" dirty="0">
                <a:ln>
                  <a:noFill/>
                </a:ln>
                <a:solidFill>
                  <a:schemeClr val="tx1">
                    <a:lumMod val="75000"/>
                    <a:lumOff val="25000"/>
                  </a:schemeClr>
                </a:solidFill>
                <a:effectLst/>
                <a:uLnTx/>
                <a:uFillTx/>
                <a:latin typeface="Corbel" panose="020B0503020204020204" pitchFamily="34" charset="0"/>
                <a:ea typeface="Calibri" panose="020F0502020204030204" pitchFamily="34" charset="0"/>
                <a:cs typeface="Times New Roman" panose="02020603050405020304" pitchFamily="18" charset="0"/>
              </a:rPr>
              <a:t>To represent </a:t>
            </a:r>
            <a:r>
              <a:rPr kumimoji="0" lang="en-GB" sz="2800" b="0" i="0" u="none" strike="noStrike" kern="100" cap="none" spc="0" normalizeH="0" baseline="0" noProof="0" dirty="0" err="1">
                <a:ln>
                  <a:noFill/>
                </a:ln>
                <a:solidFill>
                  <a:schemeClr val="tx1">
                    <a:lumMod val="75000"/>
                    <a:lumOff val="25000"/>
                  </a:schemeClr>
                </a:solidFill>
                <a:effectLst/>
                <a:uLnTx/>
                <a:uFillTx/>
                <a:latin typeface="Corbel" panose="020B0503020204020204" pitchFamily="34" charset="0"/>
                <a:ea typeface="Calibri" panose="020F0502020204030204" pitchFamily="34" charset="0"/>
                <a:cs typeface="Times New Roman" panose="02020603050405020304" pitchFamily="18" charset="0"/>
              </a:rPr>
              <a:t>Catsfield</a:t>
            </a:r>
            <a:r>
              <a:rPr lang="en-GB" sz="2800" kern="100" dirty="0">
                <a:solidFill>
                  <a:schemeClr val="tx1">
                    <a:lumMod val="75000"/>
                    <a:lumOff val="25000"/>
                  </a:schemeClr>
                </a:solidFill>
                <a:latin typeface="Corbel" panose="020B0503020204020204" pitchFamily="34" charset="0"/>
                <a:ea typeface="Calibri" panose="020F0502020204030204" pitchFamily="34" charset="0"/>
                <a:cs typeface="Times New Roman" panose="02020603050405020304" pitchFamily="18" charset="0"/>
              </a:rPr>
              <a:t>’s needs to other authorities.</a:t>
            </a:r>
          </a:p>
          <a:p>
            <a:pPr marL="0" marR="0" lvl="0" indent="0" algn="l" defTabSz="914400" rtl="0" eaLnBrk="1" fontAlgn="auto" latinLnBrk="0" hangingPunct="1">
              <a:lnSpc>
                <a:spcPct val="107000"/>
              </a:lnSpc>
              <a:spcBef>
                <a:spcPts val="1200"/>
              </a:spcBef>
              <a:spcAft>
                <a:spcPts val="0"/>
              </a:spcAft>
              <a:buClr>
                <a:srgbClr val="40BAD2"/>
              </a:buClr>
              <a:buSzTx/>
              <a:buNone/>
              <a:tabLst/>
              <a:defRPr/>
            </a:pPr>
            <a:r>
              <a:rPr kumimoji="0" lang="en-GB" sz="2400" b="0" i="0" u="none" strike="noStrike" kern="100" cap="none" spc="0" normalizeH="0" baseline="0" noProof="0" dirty="0">
                <a:ln>
                  <a:noFill/>
                </a:ln>
                <a:solidFill>
                  <a:schemeClr val="tx1">
                    <a:lumMod val="75000"/>
                    <a:lumOff val="25000"/>
                  </a:schemeClr>
                </a:solidFill>
                <a:effectLst/>
                <a:uLnTx/>
                <a:uFillTx/>
                <a:latin typeface="Corbel" panose="020B0503020204020204" pitchFamily="34" charset="0"/>
                <a:ea typeface="Calibri" panose="020F0502020204030204" pitchFamily="34" charset="0"/>
                <a:cs typeface="Times New Roman" panose="02020603050405020304" pitchFamily="18" charset="0"/>
              </a:rPr>
              <a:t>ESCC, RDC, Poli</a:t>
            </a:r>
            <a:r>
              <a:rPr lang="en-GB" sz="2400" kern="100" dirty="0" err="1">
                <a:solidFill>
                  <a:schemeClr val="tx1">
                    <a:lumMod val="75000"/>
                    <a:lumOff val="25000"/>
                  </a:schemeClr>
                </a:solidFill>
                <a:latin typeface="Corbel" panose="020B0503020204020204" pitchFamily="34" charset="0"/>
                <a:ea typeface="Calibri" panose="020F0502020204030204" pitchFamily="34" charset="0"/>
                <a:cs typeface="Times New Roman" panose="02020603050405020304" pitchFamily="18" charset="0"/>
              </a:rPr>
              <a:t>ce</a:t>
            </a:r>
            <a:endParaRPr lang="en-GB" sz="2400" kern="100" dirty="0">
              <a:solidFill>
                <a:schemeClr val="tx1">
                  <a:lumMod val="75000"/>
                  <a:lumOff val="25000"/>
                </a:schemeClr>
              </a:solidFill>
              <a:latin typeface="Corbel" panose="020B0503020204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200"/>
              </a:spcBef>
              <a:spcAft>
                <a:spcPts val="0"/>
              </a:spcAft>
              <a:buClr>
                <a:srgbClr val="40BAD2"/>
              </a:buClr>
              <a:buSzTx/>
              <a:buNone/>
              <a:tabLst/>
              <a:defRPr/>
            </a:pPr>
            <a:endParaRPr kumimoji="0" lang="en-GB" sz="2400" b="0" i="0" u="none" strike="noStrike" kern="100" cap="none" spc="0" normalizeH="0" baseline="0" noProof="0" dirty="0">
              <a:ln>
                <a:noFill/>
              </a:ln>
              <a:solidFill>
                <a:schemeClr val="tx1"/>
              </a:solidFill>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200"/>
              </a:spcBef>
              <a:spcAft>
                <a:spcPts val="0"/>
              </a:spcAft>
              <a:buClr>
                <a:srgbClr val="40BAD2"/>
              </a:buClr>
              <a:buSzTx/>
              <a:buNone/>
              <a:tabLst/>
              <a:defRPr/>
            </a:pPr>
            <a:r>
              <a:rPr lang="en-GB" sz="2400" kern="100" dirty="0">
                <a:solidFill>
                  <a:schemeClr val="tx1"/>
                </a:solidFill>
                <a:latin typeface="Corbel" panose="020B0503020204020204" pitchFamily="34" charset="0"/>
                <a:ea typeface="Calibri" panose="020F0502020204030204" pitchFamily="34" charset="0"/>
                <a:cs typeface="Times New Roman" panose="02020603050405020304" pitchFamily="18" charset="0"/>
              </a:rPr>
              <a:t>We have set out how we will </a:t>
            </a:r>
            <a:r>
              <a:rPr lang="en-GB" sz="2400" kern="100" dirty="0" err="1">
                <a:solidFill>
                  <a:schemeClr val="tx1"/>
                </a:solidFill>
                <a:latin typeface="Corbel" panose="020B0503020204020204" pitchFamily="34" charset="0"/>
                <a:ea typeface="Calibri" panose="020F0502020204030204" pitchFamily="34" charset="0"/>
                <a:cs typeface="Times New Roman" panose="02020603050405020304" pitchFamily="18" charset="0"/>
              </a:rPr>
              <a:t>acheive</a:t>
            </a:r>
            <a:r>
              <a:rPr lang="en-GB" sz="2400" kern="100" dirty="0">
                <a:solidFill>
                  <a:schemeClr val="tx1"/>
                </a:solidFill>
                <a:latin typeface="Corbel" panose="020B0503020204020204" pitchFamily="34" charset="0"/>
                <a:ea typeface="Calibri" panose="020F0502020204030204" pitchFamily="34" charset="0"/>
                <a:cs typeface="Times New Roman" panose="02020603050405020304" pitchFamily="18" charset="0"/>
              </a:rPr>
              <a:t> his in our strategic plan.</a:t>
            </a:r>
            <a:endParaRPr kumimoji="0" lang="en-GB" sz="2400" b="0" i="0" u="none" strike="noStrike" kern="100" cap="none" spc="0" normalizeH="0" baseline="0" noProof="0" dirty="0">
              <a:ln>
                <a:noFill/>
              </a:ln>
              <a:solidFill>
                <a:schemeClr val="tx1"/>
              </a:solidFill>
              <a:effectLst/>
              <a:uLnTx/>
              <a:uFillTx/>
              <a:latin typeface="Corbel" panose="020B050302020402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454647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6DE17-0C46-662D-8B55-CF5A65C41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DD03BB-D91B-FC80-C28C-83EDA905E458}"/>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Pavilion and recreation Ground</a:t>
            </a:r>
            <a:endParaRPr lang="en-GB" dirty="0"/>
          </a:p>
        </p:txBody>
      </p:sp>
      <p:sp>
        <p:nvSpPr>
          <p:cNvPr id="3" name="Content Placeholder 2">
            <a:extLst>
              <a:ext uri="{FF2B5EF4-FFF2-40B4-BE49-F238E27FC236}">
                <a16:creationId xmlns:a16="http://schemas.microsoft.com/office/drawing/2014/main" id="{0713F684-506C-D7E2-10BB-7F1AD7B8305A}"/>
              </a:ext>
            </a:extLst>
          </p:cNvPr>
          <p:cNvSpPr>
            <a:spLocks noGrp="1"/>
          </p:cNvSpPr>
          <p:nvPr>
            <p:ph idx="1"/>
          </p:nvPr>
        </p:nvSpPr>
        <p:spPr/>
        <p:txBody>
          <a:bodyPr/>
          <a:lstStyle/>
          <a:p>
            <a:pPr marL="342900" lvl="0" indent="-342900">
              <a:lnSpc>
                <a:spcPct val="107000"/>
              </a:lnSpc>
              <a:buFont typeface="+mj-lt"/>
              <a:buAutoNum type="arabicPeriod"/>
            </a:pPr>
            <a:r>
              <a:rPr lang="en-GB" sz="24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Assess the feasibility to extend and re configure the Pavilion and create a more diverse user base by 2028.</a:t>
            </a:r>
            <a:r>
              <a:rPr lang="en-GB" sz="2400" kern="10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t>
            </a:r>
          </a:p>
          <a:p>
            <a:pPr marL="0" indent="0">
              <a:buNone/>
            </a:pPr>
            <a:r>
              <a:rPr lang="en-GB" dirty="0"/>
              <a:t>This objective depends on funding, which at the moment we don’t have. Any major rework of the Pavilion to widen its user base is still an aim but no plans yet.</a:t>
            </a:r>
          </a:p>
          <a:p>
            <a:pPr marL="0" indent="0">
              <a:buNone/>
            </a:pPr>
            <a:r>
              <a:rPr lang="en-GB" dirty="0"/>
              <a:t>Ideas for a picnic &amp; nature trail at the back of the recreation ground are displayed here for your feedback. </a:t>
            </a:r>
          </a:p>
          <a:p>
            <a:pPr marL="0" indent="0">
              <a:buNone/>
            </a:pPr>
            <a:r>
              <a:rPr lang="en-GB" dirty="0"/>
              <a:t>The Boiler and Oil tank are ageing. We are looking at the feasibility of moving to solar &amp; battery options. The main power draw is hot water for showers, which are used only by one user group and only a few times a year.</a:t>
            </a:r>
          </a:p>
          <a:p>
            <a:pPr marL="0" indent="0">
              <a:buNone/>
            </a:pPr>
            <a:r>
              <a:rPr lang="en-GB" dirty="0"/>
              <a:t>There is on going damage to doors, locks and storage at the Pavilion at night. We may have to upgrade our CCTV</a:t>
            </a:r>
          </a:p>
          <a:p>
            <a:endParaRPr lang="en-GB" dirty="0"/>
          </a:p>
        </p:txBody>
      </p:sp>
    </p:spTree>
    <p:extLst>
      <p:ext uri="{BB962C8B-B14F-4D97-AF65-F5344CB8AC3E}">
        <p14:creationId xmlns:p14="http://schemas.microsoft.com/office/powerpoint/2010/main" val="1728712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1F73-E906-5C67-4B19-82C57126A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D190D2-7994-4818-EBCB-B48A99EE0CBE}"/>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Ecology &amp; </a:t>
            </a:r>
            <a:r>
              <a:rPr lang="en-GB" kern="100" dirty="0">
                <a:latin typeface="Calibri" panose="020F0502020204030204" pitchFamily="34" charset="0"/>
                <a:ea typeface="Calibri" panose="020F0502020204030204" pitchFamily="34" charset="0"/>
                <a:cs typeface="Times New Roman" panose="02020603050405020304" pitchFamily="18" charset="0"/>
              </a:rPr>
              <a:t>Facilities</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76DA449-E55E-958D-87CD-C3D3D7AF9CBE}"/>
              </a:ext>
            </a:extLst>
          </p:cNvPr>
          <p:cNvSpPr>
            <a:spLocks noGrp="1"/>
          </p:cNvSpPr>
          <p:nvPr>
            <p:ph idx="1"/>
          </p:nvPr>
        </p:nvSpPr>
        <p:spPr>
          <a:xfrm>
            <a:off x="3900196" y="662473"/>
            <a:ext cx="7284272" cy="5322275"/>
          </a:xfrm>
        </p:spPr>
        <p:txBody>
          <a:bodyPr>
            <a:normAutofit lnSpcReduction="10000"/>
          </a:bodyPr>
          <a:lstStyle/>
          <a:p>
            <a:pPr marL="0" lvl="0" indent="0">
              <a:lnSpc>
                <a:spcPct val="107000"/>
              </a:lnSpc>
              <a:buNone/>
            </a:pPr>
            <a:r>
              <a:rPr lang="en-GB" sz="2400" dirty="0">
                <a:solidFill>
                  <a:schemeClr val="tx1"/>
                </a:solidFill>
                <a:effectLst/>
                <a:latin typeface="+mj-lt"/>
                <a:ea typeface="Calibri" panose="020F0502020204030204" pitchFamily="34" charset="0"/>
                <a:cs typeface="Times New Roman" panose="02020603050405020304" pitchFamily="18" charset="0"/>
              </a:rPr>
              <a:t>1. Assess replacing the Pavilion Oil boiler, with lowe</a:t>
            </a:r>
            <a:r>
              <a:rPr lang="en-GB" sz="2400" dirty="0">
                <a:solidFill>
                  <a:schemeClr val="tx1"/>
                </a:solidFill>
                <a:latin typeface="+mj-lt"/>
                <a:ea typeface="Calibri" panose="020F0502020204030204" pitchFamily="34" charset="0"/>
                <a:cs typeface="Times New Roman" panose="02020603050405020304" pitchFamily="18" charset="0"/>
              </a:rPr>
              <a:t>r carbon options. </a:t>
            </a:r>
            <a:r>
              <a:rPr lang="en-GB" sz="2400" dirty="0">
                <a:solidFill>
                  <a:schemeClr val="tx1"/>
                </a:solidFill>
                <a:effectLst/>
                <a:latin typeface="+mj-lt"/>
                <a:ea typeface="Calibri" panose="020F0502020204030204" pitchFamily="34" charset="0"/>
                <a:cs typeface="Times New Roman" panose="02020603050405020304" pitchFamily="18" charset="0"/>
              </a:rPr>
              <a:t>By June 2026</a:t>
            </a:r>
          </a:p>
          <a:p>
            <a:pPr marL="0" lvl="0" indent="0">
              <a:lnSpc>
                <a:spcPct val="107000"/>
              </a:lnSpc>
              <a:buNone/>
            </a:pPr>
            <a:r>
              <a:rPr lang="en-GB" dirty="0">
                <a:solidFill>
                  <a:schemeClr val="tx2">
                    <a:lumMod val="75000"/>
                  </a:schemeClr>
                </a:solidFill>
                <a:latin typeface="+mj-lt"/>
                <a:ea typeface="Calibri" panose="020F0502020204030204" pitchFamily="34" charset="0"/>
                <a:cs typeface="Times New Roman" panose="02020603050405020304" pitchFamily="18" charset="0"/>
              </a:rPr>
              <a:t>On going. We have quotes for upgrading the boiler and solar. This key factor is the cost of heating water for the showers</a:t>
            </a:r>
            <a:endParaRPr lang="en-GB" dirty="0">
              <a:solidFill>
                <a:schemeClr val="tx2">
                  <a:lumMod val="75000"/>
                </a:schemeClr>
              </a:solidFill>
              <a:effectLst/>
              <a:latin typeface="+mj-lt"/>
              <a:ea typeface="Calibri" panose="020F0502020204030204" pitchFamily="34" charset="0"/>
              <a:cs typeface="Times New Roman" panose="02020603050405020304" pitchFamily="18" charset="0"/>
            </a:endParaRPr>
          </a:p>
          <a:p>
            <a:pPr marL="0" lvl="0" indent="0">
              <a:lnSpc>
                <a:spcPct val="107000"/>
              </a:lnSpc>
              <a:buNone/>
            </a:pPr>
            <a:r>
              <a:rPr lang="en-GB" sz="2400" kern="100" dirty="0">
                <a:solidFill>
                  <a:schemeClr val="tx1"/>
                </a:solidFill>
                <a:effectLst/>
                <a:latin typeface="+mj-lt"/>
                <a:ea typeface="Calibri" panose="020F0502020204030204" pitchFamily="34" charset="0"/>
                <a:cs typeface="Times New Roman" panose="02020603050405020304" pitchFamily="18" charset="0"/>
              </a:rPr>
              <a:t>2. Support the provision of allotment/community garden.</a:t>
            </a:r>
          </a:p>
          <a:p>
            <a:pPr marL="0" lvl="0" indent="0">
              <a:lnSpc>
                <a:spcPct val="107000"/>
              </a:lnSpc>
              <a:buNone/>
            </a:pPr>
            <a:r>
              <a:rPr lang="en-GB" kern="100" dirty="0">
                <a:solidFill>
                  <a:schemeClr val="tx2">
                    <a:lumMod val="75000"/>
                  </a:schemeClr>
                </a:solidFill>
                <a:effectLst/>
                <a:latin typeface="+mj-lt"/>
                <a:ea typeface="Calibri" panose="020F0502020204030204" pitchFamily="34" charset="0"/>
                <a:cs typeface="Times New Roman" panose="02020603050405020304" pitchFamily="18" charset="0"/>
              </a:rPr>
              <a:t>Still an aim but we can only proceed if we can source land</a:t>
            </a:r>
          </a:p>
          <a:p>
            <a:pPr marL="0" lvl="0" indent="0">
              <a:lnSpc>
                <a:spcPct val="107000"/>
              </a:lnSpc>
              <a:buNone/>
            </a:pPr>
            <a:r>
              <a:rPr lang="en-GB" sz="2400" kern="100" dirty="0">
                <a:solidFill>
                  <a:schemeClr val="tx1"/>
                </a:solidFill>
                <a:latin typeface="+mj-lt"/>
                <a:ea typeface="Calibri" panose="020F0502020204030204" pitchFamily="34" charset="0"/>
                <a:cs typeface="Times New Roman" panose="02020603050405020304" pitchFamily="18" charset="0"/>
              </a:rPr>
              <a:t>3. </a:t>
            </a:r>
            <a:r>
              <a:rPr lang="en-GB" sz="2400" kern="100" dirty="0">
                <a:solidFill>
                  <a:schemeClr val="tx1"/>
                </a:solidFill>
                <a:effectLst/>
                <a:latin typeface="+mj-lt"/>
                <a:ea typeface="Calibri" panose="020F0502020204030204" pitchFamily="34" charset="0"/>
                <a:cs typeface="Times New Roman" panose="02020603050405020304" pitchFamily="18" charset="0"/>
              </a:rPr>
              <a:t>Replace current street lamp bulbs with LED bulbs, in 2025</a:t>
            </a:r>
            <a:r>
              <a:rPr lang="en-GB" sz="2400" kern="100" dirty="0">
                <a:solidFill>
                  <a:schemeClr val="tx2">
                    <a:lumMod val="75000"/>
                  </a:schemeClr>
                </a:solidFill>
                <a:effectLst/>
                <a:latin typeface="+mj-lt"/>
                <a:ea typeface="Calibri" panose="020F0502020204030204" pitchFamily="34" charset="0"/>
                <a:cs typeface="Times New Roman" panose="02020603050405020304" pitchFamily="18" charset="0"/>
              </a:rPr>
              <a:t>. Completed</a:t>
            </a:r>
            <a:endParaRPr lang="en-GB" sz="2400" kern="100" dirty="0">
              <a:solidFill>
                <a:schemeClr val="tx2">
                  <a:lumMod val="75000"/>
                </a:schemeClr>
              </a:solidFill>
              <a:latin typeface="+mj-lt"/>
              <a:ea typeface="Calibri" panose="020F0502020204030204" pitchFamily="34" charset="0"/>
              <a:cs typeface="Times New Roman" panose="02020603050405020304" pitchFamily="18" charset="0"/>
            </a:endParaRPr>
          </a:p>
          <a:p>
            <a:pPr marL="0" lvl="0" indent="0">
              <a:lnSpc>
                <a:spcPct val="107000"/>
              </a:lnSpc>
              <a:buNone/>
            </a:pPr>
            <a:r>
              <a:rPr lang="en-GB" sz="2400" kern="100" dirty="0">
                <a:solidFill>
                  <a:schemeClr val="tx2">
                    <a:lumMod val="75000"/>
                  </a:schemeClr>
                </a:solidFill>
                <a:latin typeface="+mj-lt"/>
                <a:ea typeface="Calibri" panose="020F0502020204030204" pitchFamily="34" charset="0"/>
                <a:cs typeface="Times New Roman" panose="02020603050405020304" pitchFamily="18" charset="0"/>
              </a:rPr>
              <a:t>4. </a:t>
            </a:r>
            <a:r>
              <a:rPr lang="en-GB" sz="2400" kern="100" dirty="0">
                <a:solidFill>
                  <a:schemeClr val="tx1"/>
                </a:solidFill>
                <a:effectLst/>
                <a:latin typeface="+mj-lt"/>
                <a:ea typeface="Calibri" panose="020F0502020204030204" pitchFamily="34" charset="0"/>
                <a:cs typeface="Times New Roman" panose="02020603050405020304" pitchFamily="18" charset="0"/>
              </a:rPr>
              <a:t>Assess viability to install </a:t>
            </a:r>
            <a:r>
              <a:rPr lang="en-GB" sz="2400" kern="100" dirty="0">
                <a:solidFill>
                  <a:schemeClr val="tx1"/>
                </a:solidFill>
                <a:latin typeface="+mj-lt"/>
                <a:ea typeface="Calibri" panose="020F0502020204030204" pitchFamily="34" charset="0"/>
                <a:cs typeface="Times New Roman" panose="02020603050405020304" pitchFamily="18" charset="0"/>
              </a:rPr>
              <a:t>e</a:t>
            </a:r>
            <a:r>
              <a:rPr lang="en-GB" sz="2400" kern="100" dirty="0">
                <a:solidFill>
                  <a:schemeClr val="tx1"/>
                </a:solidFill>
                <a:effectLst/>
                <a:latin typeface="+mj-lt"/>
                <a:ea typeface="Calibri" panose="020F0502020204030204" pitchFamily="34" charset="0"/>
                <a:cs typeface="Times New Roman" panose="02020603050405020304" pitchFamily="18" charset="0"/>
              </a:rPr>
              <a:t>lectric </a:t>
            </a:r>
            <a:r>
              <a:rPr lang="en-GB" sz="2400" kern="100" dirty="0">
                <a:solidFill>
                  <a:schemeClr val="tx1"/>
                </a:solidFill>
                <a:latin typeface="+mj-lt"/>
                <a:ea typeface="Calibri" panose="020F0502020204030204" pitchFamily="34" charset="0"/>
                <a:cs typeface="Times New Roman" panose="02020603050405020304" pitchFamily="18" charset="0"/>
              </a:rPr>
              <a:t>v</a:t>
            </a:r>
            <a:r>
              <a:rPr lang="en-GB" sz="2400" kern="100" dirty="0">
                <a:solidFill>
                  <a:schemeClr val="tx1"/>
                </a:solidFill>
                <a:effectLst/>
                <a:latin typeface="+mj-lt"/>
                <a:ea typeface="Calibri" panose="020F0502020204030204" pitchFamily="34" charset="0"/>
                <a:cs typeface="Times New Roman" panose="02020603050405020304" pitchFamily="18" charset="0"/>
              </a:rPr>
              <a:t>ehicle </a:t>
            </a:r>
            <a:r>
              <a:rPr lang="en-GB" sz="2400" kern="100" dirty="0">
                <a:solidFill>
                  <a:schemeClr val="tx1"/>
                </a:solidFill>
                <a:latin typeface="+mj-lt"/>
                <a:ea typeface="Calibri" panose="020F0502020204030204" pitchFamily="34" charset="0"/>
                <a:cs typeface="Times New Roman" panose="02020603050405020304" pitchFamily="18" charset="0"/>
              </a:rPr>
              <a:t>c</a:t>
            </a:r>
            <a:r>
              <a:rPr lang="en-GB" sz="2400" kern="100" dirty="0">
                <a:solidFill>
                  <a:schemeClr val="tx1"/>
                </a:solidFill>
                <a:effectLst/>
                <a:latin typeface="+mj-lt"/>
                <a:ea typeface="Calibri" panose="020F0502020204030204" pitchFamily="34" charset="0"/>
                <a:cs typeface="Times New Roman" panose="02020603050405020304" pitchFamily="18" charset="0"/>
              </a:rPr>
              <a:t>harging spaces in the Village Car park. </a:t>
            </a:r>
            <a:r>
              <a:rPr lang="en-GB" sz="2400" kern="100" dirty="0">
                <a:solidFill>
                  <a:schemeClr val="tx2">
                    <a:lumMod val="75000"/>
                  </a:schemeClr>
                </a:solidFill>
                <a:effectLst/>
                <a:latin typeface="+mj-lt"/>
                <a:ea typeface="Calibri" panose="020F0502020204030204" pitchFamily="34" charset="0"/>
                <a:cs typeface="Times New Roman" panose="02020603050405020304" pitchFamily="18" charset="0"/>
              </a:rPr>
              <a:t>Not started</a:t>
            </a:r>
          </a:p>
          <a:p>
            <a:pPr marL="0" lvl="0" indent="0">
              <a:lnSpc>
                <a:spcPct val="107000"/>
              </a:lnSpc>
              <a:buNone/>
            </a:pPr>
            <a:r>
              <a:rPr lang="en-GB" sz="2400" kern="100" dirty="0">
                <a:solidFill>
                  <a:schemeClr val="tx1"/>
                </a:solidFill>
                <a:latin typeface="+mj-lt"/>
                <a:ea typeface="Calibri" panose="020F0502020204030204" pitchFamily="34" charset="0"/>
                <a:cs typeface="Times New Roman" panose="02020603050405020304" pitchFamily="18" charset="0"/>
              </a:rPr>
              <a:t>5. Dark skies project is live</a:t>
            </a:r>
            <a:endParaRPr lang="en-GB" sz="2400" kern="100" dirty="0">
              <a:solidFill>
                <a:schemeClr val="tx1"/>
              </a:solidFill>
              <a:effectLst/>
              <a:latin typeface="+mj-lt"/>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endParaRPr lang="en-GB" dirty="0"/>
          </a:p>
        </p:txBody>
      </p:sp>
    </p:spTree>
    <p:extLst>
      <p:ext uri="{BB962C8B-B14F-4D97-AF65-F5344CB8AC3E}">
        <p14:creationId xmlns:p14="http://schemas.microsoft.com/office/powerpoint/2010/main" val="4144400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97A33-B714-8363-E224-E2ED71E19B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AFB06-0FB0-1A46-94FF-1F041655B54F}"/>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Ecology &amp; </a:t>
            </a:r>
            <a:r>
              <a:rPr lang="en-GB" kern="100" dirty="0">
                <a:latin typeface="Calibri" panose="020F0502020204030204" pitchFamily="34" charset="0"/>
                <a:ea typeface="Calibri" panose="020F0502020204030204" pitchFamily="34" charset="0"/>
                <a:cs typeface="Times New Roman" panose="02020603050405020304" pitchFamily="18" charset="0"/>
              </a:rPr>
              <a:t>Facilities</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529DE3E-274F-D338-06A7-F5578CE7EB15}"/>
              </a:ext>
            </a:extLst>
          </p:cNvPr>
          <p:cNvSpPr>
            <a:spLocks noGrp="1"/>
          </p:cNvSpPr>
          <p:nvPr>
            <p:ph idx="1"/>
          </p:nvPr>
        </p:nvSpPr>
        <p:spPr>
          <a:xfrm>
            <a:off x="3900196" y="662473"/>
            <a:ext cx="7284272" cy="5322275"/>
          </a:xfrm>
        </p:spPr>
        <p:txBody>
          <a:bodyPr>
            <a:normAutofit/>
          </a:bodyPr>
          <a:lstStyle/>
          <a:p>
            <a:pPr marL="0" lvl="0" indent="0">
              <a:lnSpc>
                <a:spcPct val="107000"/>
              </a:lnSpc>
              <a:buNone/>
            </a:pPr>
            <a:r>
              <a:rPr lang="en-GB" sz="2400" kern="100" dirty="0">
                <a:solidFill>
                  <a:schemeClr val="tx1"/>
                </a:solidFill>
                <a:latin typeface="+mj-lt"/>
                <a:ea typeface="Calibri" panose="020F0502020204030204" pitchFamily="34" charset="0"/>
                <a:cs typeface="Times New Roman" panose="02020603050405020304" pitchFamily="18" charset="0"/>
              </a:rPr>
              <a:t>6. Village Car Park.</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We lease most of the car park from RDC. We pay commercial rates and we have to maintain the upkeep of the car park. </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We have applied as part of LGR to lease the remaining space where the recycling bins are.</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New rules on the use of the car park are now displayed.</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If we enforce these rule directly there is a cost to the village. We will continue to work with RDC and the Police where possible to enforce where needed.</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We will not use entry barriers</a:t>
            </a:r>
          </a:p>
          <a:p>
            <a:pPr marL="342900" lvl="0" indent="-342900">
              <a:lnSpc>
                <a:spcPct val="107000"/>
              </a:lnSpc>
              <a:buFont typeface="+mj-lt"/>
              <a:buAutoNum type="arabicPeriod"/>
            </a:pPr>
            <a:endParaRPr lang="en-GB" dirty="0"/>
          </a:p>
        </p:txBody>
      </p:sp>
    </p:spTree>
    <p:extLst>
      <p:ext uri="{BB962C8B-B14F-4D97-AF65-F5344CB8AC3E}">
        <p14:creationId xmlns:p14="http://schemas.microsoft.com/office/powerpoint/2010/main" val="964373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2689-35D9-611F-DDDF-05AB2E96B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46B89-67C3-5F4C-49C0-378FBB3CB907}"/>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Road Safety</a:t>
            </a:r>
          </a:p>
        </p:txBody>
      </p:sp>
      <p:sp>
        <p:nvSpPr>
          <p:cNvPr id="3" name="Content Placeholder 2">
            <a:extLst>
              <a:ext uri="{FF2B5EF4-FFF2-40B4-BE49-F238E27FC236}">
                <a16:creationId xmlns:a16="http://schemas.microsoft.com/office/drawing/2014/main" id="{12DA12EB-BA7E-051F-58BD-3E2C519DB222}"/>
              </a:ext>
            </a:extLst>
          </p:cNvPr>
          <p:cNvSpPr>
            <a:spLocks noGrp="1"/>
          </p:cNvSpPr>
          <p:nvPr>
            <p:ph idx="1"/>
          </p:nvPr>
        </p:nvSpPr>
        <p:spPr>
          <a:xfrm>
            <a:off x="3691986" y="730727"/>
            <a:ext cx="7315200" cy="5387402"/>
          </a:xfrm>
        </p:spPr>
        <p:txBody>
          <a:bodyPr>
            <a:normAutofit lnSpcReduction="10000"/>
          </a:bodyPr>
          <a:lstStyle/>
          <a:p>
            <a:pPr marL="0" lvl="0" indent="0">
              <a:lnSpc>
                <a:spcPct val="107000"/>
              </a:lnSpc>
              <a:buNone/>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 Reduce traffic speeds through the Village and through the S bends north of the </a:t>
            </a: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V</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illage.</a:t>
            </a:r>
          </a:p>
          <a:p>
            <a:pPr marL="0" lvl="0" indent="0">
              <a:lnSpc>
                <a:spcPct val="107000"/>
              </a:lnSpc>
              <a:buNone/>
            </a:pP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North of the Village the proposal and match funding with ESCC is agreed subject to technical appraisal by ESCC.</a:t>
            </a:r>
          </a:p>
          <a:p>
            <a:pPr marL="0" lvl="0" indent="0">
              <a:lnSpc>
                <a:spcPct val="107000"/>
              </a:lnSpc>
              <a:buNone/>
            </a:pPr>
            <a:r>
              <a:rPr lang="en-GB" dirty="0">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rPr>
              <a:t>Solution is to move 30mph limit into </a:t>
            </a:r>
            <a:r>
              <a:rPr lang="en-GB" dirty="0" err="1">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rPr>
              <a:t>Powdermill</a:t>
            </a:r>
            <a:r>
              <a:rPr lang="en-GB" dirty="0">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rPr>
              <a:t> lane and just beyond Horns Corner. No change to S bends speed limit was possible. </a:t>
            </a: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Costs is currently £30,000 we pay £15,000K. </a:t>
            </a:r>
            <a:r>
              <a:rPr lang="en-GB" dirty="0">
                <a:solidFill>
                  <a:schemeClr val="tx2">
                    <a:lumMod val="50000"/>
                  </a:schemeClr>
                </a:solidFill>
                <a:latin typeface="Corbel" panose="020B0503020204020204" pitchFamily="34" charset="0"/>
                <a:cs typeface="Calibri" panose="020F0502020204030204" pitchFamily="34" charset="0"/>
              </a:rPr>
              <a:t>Timeframe</a:t>
            </a: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 TBA.</a:t>
            </a:r>
          </a:p>
          <a:p>
            <a:pPr marL="0" lvl="0" indent="0">
              <a:lnSpc>
                <a:spcPct val="107000"/>
              </a:lnSpc>
              <a:buNone/>
            </a:pPr>
            <a:r>
              <a:rPr lang="en-GB" dirty="0">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rPr>
              <a:t>We have a further £5000 reserve to fund additional signage or work needed.</a:t>
            </a:r>
          </a:p>
          <a:p>
            <a:pPr marL="0" lvl="0" indent="0">
              <a:lnSpc>
                <a:spcPct val="107000"/>
              </a:lnSpc>
              <a:buNone/>
            </a:pPr>
            <a:r>
              <a:rPr lang="en-GB" dirty="0">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rPr>
              <a:t>Speeding concerns raised </a:t>
            </a:r>
            <a:r>
              <a:rPr lang="en-GB" dirty="0">
                <a:solidFill>
                  <a:schemeClr val="tx2">
                    <a:lumMod val="75000"/>
                  </a:schemeClr>
                </a:solidFill>
                <a:latin typeface="Corbel" panose="020B0503020204020204" pitchFamily="34" charset="0"/>
                <a:ea typeface="Calibri" panose="020F0502020204030204" pitchFamily="34" charset="0"/>
                <a:cs typeface="Times New Roman" panose="02020603050405020304" pitchFamily="18" charset="0"/>
              </a:rPr>
              <a:t>about The Stream.</a:t>
            </a:r>
            <a:endParaRPr lang="en-GB" dirty="0">
              <a:solidFill>
                <a:schemeClr val="tx2">
                  <a:lumMod val="75000"/>
                </a:schemeClr>
              </a:solidFill>
              <a:effectLst/>
              <a:latin typeface="Corbel" panose="020B050302020402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2. </a:t>
            </a:r>
            <a:r>
              <a:rPr lang="en-GB"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Speedwatch</a:t>
            </a:r>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0" lvl="0" indent="0">
              <a:lnSpc>
                <a:spcPct val="107000"/>
              </a:lnSpc>
              <a:buNone/>
            </a:pPr>
            <a:r>
              <a:rPr lang="en-GB" dirty="0">
                <a:solidFill>
                  <a:schemeClr val="tx2">
                    <a:lumMod val="50000"/>
                  </a:schemeClr>
                </a:solidFill>
                <a:effectLst/>
                <a:latin typeface="Corbel" panose="020B0503020204020204" pitchFamily="34" charset="0"/>
                <a:ea typeface="Calibri" panose="020F0502020204030204" pitchFamily="34" charset="0"/>
                <a:cs typeface="Calibri" panose="020F0502020204030204" pitchFamily="34" charset="0"/>
              </a:rPr>
              <a:t>New sites set up in Th</a:t>
            </a:r>
            <a:r>
              <a:rPr lang="en-GB" dirty="0">
                <a:solidFill>
                  <a:schemeClr val="tx2">
                    <a:lumMod val="50000"/>
                  </a:schemeClr>
                </a:solidFill>
                <a:latin typeface="Corbel" panose="020B0503020204020204" pitchFamily="34" charset="0"/>
                <a:ea typeface="Calibri" panose="020F0502020204030204" pitchFamily="34" charset="0"/>
                <a:cs typeface="Calibri" panose="020F0502020204030204" pitchFamily="34" charset="0"/>
              </a:rPr>
              <a:t>e Stream, in the village, at the school, at the recreation ground. We need volunteers to make it happen</a:t>
            </a:r>
            <a:r>
              <a:rPr lang="en-GB" dirty="0">
                <a:solidFill>
                  <a:schemeClr val="tx1"/>
                </a:solidFill>
                <a:latin typeface="Corbel" panose="020B0503020204020204" pitchFamily="34" charset="0"/>
                <a:ea typeface="Calibri" panose="020F0502020204030204" pitchFamily="34" charset="0"/>
                <a:cs typeface="Calibri" panose="020F0502020204030204" pitchFamily="34" charset="0"/>
              </a:rPr>
              <a:t>.</a:t>
            </a:r>
            <a:endParaRPr lang="en-GB" dirty="0">
              <a:solidFill>
                <a:schemeClr val="tx1"/>
              </a:solidFill>
              <a:effectLst/>
              <a:latin typeface="Corbel" panose="020B0503020204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2748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865D1-8C02-8B87-2EA5-F5C952F44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EBA41-5CE9-43AA-242C-8BA347A7CE91}"/>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Representing </a:t>
            </a:r>
            <a:r>
              <a:rPr lang="en-GB" sz="3600" kern="100" dirty="0" err="1">
                <a:effectLst/>
                <a:latin typeface="Calibri" panose="020F0502020204030204" pitchFamily="34" charset="0"/>
                <a:ea typeface="Calibri" panose="020F0502020204030204" pitchFamily="34" charset="0"/>
                <a:cs typeface="Times New Roman" panose="02020603050405020304" pitchFamily="18" charset="0"/>
              </a:rPr>
              <a:t>Catsfield</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96DF5BB-5E92-83F7-22D9-D88D9B389927}"/>
              </a:ext>
            </a:extLst>
          </p:cNvPr>
          <p:cNvSpPr>
            <a:spLocks noGrp="1"/>
          </p:cNvSpPr>
          <p:nvPr>
            <p:ph idx="1"/>
          </p:nvPr>
        </p:nvSpPr>
        <p:spPr>
          <a:xfrm>
            <a:off x="3869268" y="729574"/>
            <a:ext cx="7315200" cy="5486400"/>
          </a:xfrm>
        </p:spPr>
        <p:txBody>
          <a:bodyPr>
            <a:normAutofit fontScale="92500" lnSpcReduction="10000"/>
          </a:bodyPr>
          <a:lstStyle/>
          <a:p>
            <a:pPr marL="0" lvl="0" indent="0">
              <a:lnSpc>
                <a:spcPct val="107000"/>
              </a:lnSpc>
              <a:buNone/>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1.Improve communications with residents.</a:t>
            </a:r>
          </a:p>
          <a:p>
            <a:pPr marL="0" lvl="0" indent="0">
              <a:lnSpc>
                <a:spcPct val="107000"/>
              </a:lnSpc>
              <a:buNone/>
            </a:pPr>
            <a:r>
              <a:rPr lang="en-GB"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Quarterly newsletter.</a:t>
            </a:r>
          </a:p>
          <a:p>
            <a:pPr marL="0" lvl="0" indent="0">
              <a:lnSpc>
                <a:spcPct val="107000"/>
              </a:lnSpc>
              <a:buNone/>
            </a:pPr>
            <a:r>
              <a:rPr lang="en-GB"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New Website.</a:t>
            </a:r>
          </a:p>
          <a:p>
            <a:pPr marL="0" lvl="0" indent="0">
              <a:lnSpc>
                <a:spcPct val="107000"/>
              </a:lnSpc>
              <a:buNone/>
            </a:pPr>
            <a:r>
              <a:rPr lang="en-GB"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Regular posts o</a:t>
            </a:r>
            <a:r>
              <a:rPr lang="en-GB"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n Facebook.</a:t>
            </a:r>
          </a:p>
          <a:p>
            <a:pPr marL="0" lvl="0" indent="0">
              <a:lnSpc>
                <a:spcPct val="107000"/>
              </a:lnSpc>
              <a:buNone/>
            </a:pPr>
            <a:r>
              <a:rPr lang="en-GB"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QR codes used on posters.</a:t>
            </a:r>
            <a:endParaRPr lang="en-GB"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2. </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Ensure </a:t>
            </a:r>
            <a:r>
              <a:rPr lang="en-GB"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Catsfield</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is represented at District, County and National levels.</a:t>
            </a:r>
            <a:endPar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Rother, Eas</a:t>
            </a:r>
            <a:r>
              <a:rPr lang="en-GB" sz="2200"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t Sussex &amp; National links via Local Council Associations.</a:t>
            </a:r>
            <a:endPar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ESCC: Road </a:t>
            </a:r>
            <a:r>
              <a:rPr lang="en-GB" sz="2200" dirty="0" err="1">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Safetey</a:t>
            </a:r>
            <a:r>
              <a:rPr lang="en-GB" sz="2200"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 </a:t>
            </a: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Speeding, potholes, drainage.</a:t>
            </a:r>
          </a:p>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RDC: Local Gov, Local plan impact on housing and Parish Priority Statement.</a:t>
            </a:r>
          </a:p>
          <a:p>
            <a:pPr marL="0" lvl="0" indent="0">
              <a:lnSpc>
                <a:spcPct val="107000"/>
              </a:lnSpc>
              <a:buNone/>
            </a:pPr>
            <a:r>
              <a:rPr lang="en-GB" sz="2200" dirty="0">
                <a:solidFill>
                  <a:schemeClr val="tx2">
                    <a:lumMod val="50000"/>
                  </a:schemeClr>
                </a:solidFill>
                <a:latin typeface="Corbel" panose="020B0503020204020204" pitchFamily="34" charset="0"/>
                <a:ea typeface="Calibri" panose="020F0502020204030204" pitchFamily="34" charset="0"/>
                <a:cs typeface="Times New Roman" panose="02020603050405020304" pitchFamily="18" charset="0"/>
              </a:rPr>
              <a:t>UK Gov. Impact on planning legislation and development.</a:t>
            </a: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Responses to legislative changes</a:t>
            </a:r>
          </a:p>
          <a:p>
            <a:pPr marL="342900" lvl="0" indent="-342900">
              <a:lnSpc>
                <a:spcPct val="107000"/>
              </a:lnSpc>
              <a:buFont typeface="+mj-lt"/>
              <a:buAutoNum type="arabicPeriod"/>
            </a:pPr>
            <a:endParaRPr lang="en-GB" dirty="0"/>
          </a:p>
        </p:txBody>
      </p:sp>
    </p:spTree>
    <p:extLst>
      <p:ext uri="{BB962C8B-B14F-4D97-AF65-F5344CB8AC3E}">
        <p14:creationId xmlns:p14="http://schemas.microsoft.com/office/powerpoint/2010/main" val="1399273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1943-158A-D636-BF0F-18F351693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EE67F-90EB-6566-BD24-9506FC3CCDEE}"/>
              </a:ext>
            </a:extLst>
          </p:cNvPr>
          <p:cNvSpPr>
            <a:spLocks noGrp="1"/>
          </p:cNvSpPr>
          <p:nvPr>
            <p:ph type="title"/>
          </p:nvPr>
        </p:nvSpPr>
        <p:spPr/>
        <p:txBody>
          <a:bodyPr/>
          <a:lstStyle/>
          <a:p>
            <a:r>
              <a:rPr lang="en-GB" sz="3600" kern="100" dirty="0">
                <a:effectLst/>
                <a:latin typeface="Calibri" panose="020F0502020204030204" pitchFamily="34" charset="0"/>
                <a:ea typeface="Calibri" panose="020F0502020204030204" pitchFamily="34" charset="0"/>
                <a:cs typeface="Times New Roman" panose="02020603050405020304" pitchFamily="18" charset="0"/>
              </a:rPr>
              <a:t>Representing </a:t>
            </a:r>
            <a:r>
              <a:rPr lang="en-GB" sz="3600" kern="100" dirty="0" err="1">
                <a:effectLst/>
                <a:latin typeface="Calibri" panose="020F0502020204030204" pitchFamily="34" charset="0"/>
                <a:ea typeface="Calibri" panose="020F0502020204030204" pitchFamily="34" charset="0"/>
                <a:cs typeface="Times New Roman" panose="02020603050405020304" pitchFamily="18" charset="0"/>
              </a:rPr>
              <a:t>Catsfield</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66847C-5A1C-5AC9-A1CC-31C45583DD25}"/>
              </a:ext>
            </a:extLst>
          </p:cNvPr>
          <p:cNvSpPr>
            <a:spLocks noGrp="1"/>
          </p:cNvSpPr>
          <p:nvPr>
            <p:ph idx="1"/>
          </p:nvPr>
        </p:nvSpPr>
        <p:spPr/>
        <p:txBody>
          <a:bodyPr>
            <a:normAutofit lnSpcReduction="10000"/>
          </a:bodyPr>
          <a:lstStyle/>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a:t>
            </a:r>
          </a:p>
          <a:p>
            <a:pPr marL="0" lvl="0" indent="0">
              <a:lnSpc>
                <a:spcPct val="107000"/>
              </a:lnSpc>
              <a:buNone/>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3. Be open and transparent</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Manage Assets and Finances.</a:t>
            </a:r>
          </a:p>
          <a:p>
            <a:pPr marL="0" lvl="0" indent="0">
              <a:lnSpc>
                <a:spcPct val="107000"/>
              </a:lnSpc>
              <a:buNone/>
            </a:pPr>
            <a:r>
              <a:rPr lang="en-GB" dirty="0">
                <a:solidFill>
                  <a:schemeClr val="tx2">
                    <a:lumMod val="50000"/>
                  </a:schemeClr>
                </a:solidFill>
                <a:latin typeface="+mj-lt"/>
                <a:ea typeface="Calibri" panose="020F0502020204030204" pitchFamily="34" charset="0"/>
                <a:cs typeface="Times New Roman" panose="02020603050405020304" pitchFamily="18" charset="0"/>
              </a:rPr>
              <a:t>Finance Budget is on the website.</a:t>
            </a:r>
          </a:p>
          <a:p>
            <a:pPr marL="0" lvl="0" indent="0">
              <a:lnSpc>
                <a:spcPct val="107000"/>
              </a:lnSpc>
              <a:buNone/>
            </a:pPr>
            <a:r>
              <a:rPr lang="en-GB" dirty="0">
                <a:solidFill>
                  <a:schemeClr val="tx2">
                    <a:lumMod val="50000"/>
                  </a:schemeClr>
                </a:solidFill>
                <a:latin typeface="+mj-lt"/>
                <a:ea typeface="Calibri" panose="020F0502020204030204" pitchFamily="34" charset="0"/>
                <a:cs typeface="Times New Roman" panose="02020603050405020304" pitchFamily="18" charset="0"/>
              </a:rPr>
              <a:t>Our Accounts are published.</a:t>
            </a:r>
          </a:p>
          <a:p>
            <a:pPr marL="0" lvl="0" indent="0">
              <a:lnSpc>
                <a:spcPct val="107000"/>
              </a:lnSpc>
              <a:buNone/>
            </a:pPr>
            <a:r>
              <a:rPr lang="en-GB" dirty="0">
                <a:solidFill>
                  <a:schemeClr val="tx2">
                    <a:lumMod val="50000"/>
                  </a:schemeClr>
                </a:solidFill>
                <a:latin typeface="+mj-lt"/>
                <a:ea typeface="Calibri" panose="020F0502020204030204" pitchFamily="34" charset="0"/>
                <a:cs typeface="Times New Roman" panose="02020603050405020304" pitchFamily="18" charset="0"/>
              </a:rPr>
              <a:t>Support for the Village Hall of £18k</a:t>
            </a:r>
          </a:p>
          <a:p>
            <a:pPr marL="0" lvl="0" indent="0">
              <a:lnSpc>
                <a:spcPct val="107000"/>
              </a:lnSpc>
              <a:buNone/>
            </a:pPr>
            <a:r>
              <a:rPr lang="en-GB" dirty="0">
                <a:solidFill>
                  <a:schemeClr val="tx2">
                    <a:lumMod val="50000"/>
                  </a:schemeClr>
                </a:solidFill>
                <a:effectLst/>
                <a:latin typeface="+mj-lt"/>
                <a:ea typeface="Calibri" panose="020F0502020204030204" pitchFamily="34" charset="0"/>
                <a:cs typeface="Times New Roman" panose="02020603050405020304" pitchFamily="18" charset="0"/>
              </a:rPr>
              <a:t>Sup</a:t>
            </a:r>
            <a:r>
              <a:rPr lang="en-GB" dirty="0">
                <a:solidFill>
                  <a:schemeClr val="tx2">
                    <a:lumMod val="50000"/>
                  </a:schemeClr>
                </a:solidFill>
                <a:latin typeface="+mj-lt"/>
                <a:ea typeface="Calibri" panose="020F0502020204030204" pitchFamily="34" charset="0"/>
                <a:cs typeface="Times New Roman" panose="02020603050405020304" pitchFamily="18" charset="0"/>
              </a:rPr>
              <a:t>port for Cricket team.</a:t>
            </a:r>
          </a:p>
          <a:p>
            <a:pPr marL="0" lvl="0" indent="0">
              <a:lnSpc>
                <a:spcPct val="107000"/>
              </a:lnSpc>
              <a:buNone/>
            </a:pPr>
            <a:r>
              <a:rPr lang="en-GB" dirty="0">
                <a:solidFill>
                  <a:schemeClr val="tx2">
                    <a:lumMod val="50000"/>
                  </a:schemeClr>
                </a:solidFill>
                <a:effectLst/>
                <a:latin typeface="+mj-lt"/>
                <a:ea typeface="Calibri" panose="020F0502020204030204" pitchFamily="34" charset="0"/>
                <a:cs typeface="Times New Roman" panose="02020603050405020304" pitchFamily="18" charset="0"/>
              </a:rPr>
              <a:t>Reserves allocated to priorities </a:t>
            </a:r>
          </a:p>
          <a:p>
            <a:pPr marL="0" lvl="0" indent="0">
              <a:lnSpc>
                <a:spcPct val="107000"/>
              </a:lnSpc>
              <a:buNone/>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4. Local Gov Reorganisation &amp; Devolution.</a:t>
            </a:r>
          </a:p>
          <a:p>
            <a:pPr marL="0" lvl="0" indent="0">
              <a:lnSpc>
                <a:spcPct val="107000"/>
              </a:lnSpc>
              <a:buNone/>
            </a:pPr>
            <a:r>
              <a:rPr lang="en-GB"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Information on </a:t>
            </a:r>
            <a:r>
              <a:rPr lang="en-GB"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rPr>
              <a:t>our website of the impact on Devolution, Local Government Reorganisation and legislation changes to NPPF and local call in. We are represented on all of these via RALC, ESALC and NALC plus feedback to our District and County </a:t>
            </a:r>
            <a:r>
              <a:rPr lang="en-GB" dirty="0" err="1">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rPr>
              <a:t>Councilors</a:t>
            </a:r>
            <a:r>
              <a:rPr lang="en-GB" dirty="0">
                <a:solidFill>
                  <a:schemeClr val="tx2">
                    <a:lumMod val="50000"/>
                  </a:schemeClr>
                </a:solidFill>
                <a:latin typeface="Calibri" panose="020F0502020204030204" pitchFamily="34" charset="0"/>
                <a:ea typeface="Calibri" panose="020F0502020204030204" pitchFamily="34" charset="0"/>
                <a:cs typeface="Times New Roman" panose="02020603050405020304" pitchFamily="18" charset="0"/>
              </a:rPr>
              <a:t>.</a:t>
            </a:r>
            <a:endParaRPr lang="en-GB" dirty="0">
              <a:solidFill>
                <a:schemeClr val="tx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endParaRPr lang="en-GB" dirty="0"/>
          </a:p>
        </p:txBody>
      </p:sp>
    </p:spTree>
    <p:extLst>
      <p:ext uri="{BB962C8B-B14F-4D97-AF65-F5344CB8AC3E}">
        <p14:creationId xmlns:p14="http://schemas.microsoft.com/office/powerpoint/2010/main" val="3118409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A81A2-65F2-D139-421F-01FF53D3C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5ECDC1-C9B0-9D85-CA33-27DAC2C60558}"/>
              </a:ext>
            </a:extLst>
          </p:cNvPr>
          <p:cNvSpPr>
            <a:spLocks noGrp="1"/>
          </p:cNvSpPr>
          <p:nvPr>
            <p:ph type="title"/>
          </p:nvPr>
        </p:nvSpPr>
        <p:spPr/>
        <p:txBody>
          <a:bodyPr/>
          <a:lstStyle/>
          <a:p>
            <a:r>
              <a:rPr lang="en-GB" kern="100" dirty="0">
                <a:latin typeface="Calibri" panose="020F0502020204030204" pitchFamily="34" charset="0"/>
                <a:ea typeface="Calibri" panose="020F0502020204030204" pitchFamily="34" charset="0"/>
                <a:cs typeface="Times New Roman" panose="02020603050405020304" pitchFamily="18" charset="0"/>
              </a:rPr>
              <a:t>Thank to Volunteers</a:t>
            </a:r>
            <a:endParaRPr lang="en-GB"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B3CAD38-25CE-248F-80D0-01112F648E2E}"/>
              </a:ext>
            </a:extLst>
          </p:cNvPr>
          <p:cNvSpPr>
            <a:spLocks noGrp="1"/>
          </p:cNvSpPr>
          <p:nvPr>
            <p:ph idx="1"/>
          </p:nvPr>
        </p:nvSpPr>
        <p:spPr/>
        <p:txBody>
          <a:bodyPr>
            <a:normAutofit/>
          </a:bodyPr>
          <a:lstStyle/>
          <a:p>
            <a:pPr marL="0" lvl="0" indent="0">
              <a:lnSpc>
                <a:spcPct val="107000"/>
              </a:lnSpc>
              <a:buNone/>
            </a:pPr>
            <a:r>
              <a:rPr lang="en-GB" sz="2200" dirty="0">
                <a:solidFill>
                  <a:schemeClr val="tx2">
                    <a:lumMod val="50000"/>
                  </a:schemeClr>
                </a:solidFill>
                <a:effectLst/>
                <a:latin typeface="Corbel" panose="020B0503020204020204" pitchFamily="34" charset="0"/>
                <a:ea typeface="Calibri" panose="020F0502020204030204" pitchFamily="34" charset="0"/>
                <a:cs typeface="Times New Roman" panose="02020603050405020304" pitchFamily="18" charset="0"/>
              </a:rPr>
              <a:t> </a:t>
            </a:r>
          </a:p>
          <a:p>
            <a:pPr marL="0" lvl="0" indent="0">
              <a:lnSpc>
                <a:spcPct val="107000"/>
              </a:lnSpc>
              <a:buNone/>
            </a:pPr>
            <a:r>
              <a:rPr lang="en-GB" sz="2400" dirty="0">
                <a:solidFill>
                  <a:schemeClr val="tx1"/>
                </a:solidFill>
                <a:latin typeface="Calibri" panose="020F0502020204030204" pitchFamily="34" charset="0"/>
                <a:cs typeface="Times New Roman" panose="02020603050405020304" pitchFamily="18" charset="0"/>
              </a:rPr>
              <a:t>Thank you to our 5 </a:t>
            </a:r>
            <a:r>
              <a:rPr lang="en-GB" sz="2400" dirty="0" err="1">
                <a:solidFill>
                  <a:schemeClr val="tx1"/>
                </a:solidFill>
                <a:latin typeface="Calibri" panose="020F0502020204030204" pitchFamily="34" charset="0"/>
                <a:cs typeface="Times New Roman" panose="02020603050405020304" pitchFamily="18" charset="0"/>
              </a:rPr>
              <a:t>Councilors</a:t>
            </a:r>
            <a:r>
              <a:rPr lang="en-GB" sz="2400" dirty="0">
                <a:solidFill>
                  <a:schemeClr val="tx1"/>
                </a:solidFill>
                <a:latin typeface="Calibri" panose="020F0502020204030204" pitchFamily="34" charset="0"/>
                <a:cs typeface="Times New Roman" panose="02020603050405020304" pitchFamily="18" charset="0"/>
              </a:rPr>
              <a:t> for the voluntary work they put in week after week. (We still have 2 vacancies)</a:t>
            </a:r>
          </a:p>
          <a:p>
            <a:pPr marL="0" lvl="0" indent="0">
              <a:lnSpc>
                <a:spcPct val="107000"/>
              </a:lnSpc>
              <a:buNone/>
            </a:pPr>
            <a:r>
              <a:rPr lang="en-GB" sz="2400" dirty="0">
                <a:solidFill>
                  <a:schemeClr val="tx1"/>
                </a:solidFill>
                <a:latin typeface="Calibri" panose="020F0502020204030204" pitchFamily="34" charset="0"/>
                <a:cs typeface="Times New Roman" panose="02020603050405020304" pitchFamily="18" charset="0"/>
              </a:rPr>
              <a:t>Thank you to everyone who volunteers in any of the groups and </a:t>
            </a:r>
            <a:r>
              <a:rPr lang="en-GB" sz="2400" dirty="0" err="1">
                <a:solidFill>
                  <a:schemeClr val="tx1"/>
                </a:solidFill>
                <a:latin typeface="Calibri" panose="020F0502020204030204" pitchFamily="34" charset="0"/>
                <a:cs typeface="Times New Roman" panose="02020603050405020304" pitchFamily="18" charset="0"/>
              </a:rPr>
              <a:t>organisiations</a:t>
            </a:r>
            <a:r>
              <a:rPr lang="en-GB" sz="2400" dirty="0">
                <a:solidFill>
                  <a:schemeClr val="tx1"/>
                </a:solidFill>
                <a:latin typeface="Calibri" panose="020F0502020204030204" pitchFamily="34" charset="0"/>
                <a:cs typeface="Times New Roman" panose="02020603050405020304" pitchFamily="18" charset="0"/>
              </a:rPr>
              <a:t> that keep our community sprit alive. We will support you if we can.</a:t>
            </a:r>
            <a:endParaRPr lang="en-GB" dirty="0"/>
          </a:p>
        </p:txBody>
      </p:sp>
    </p:spTree>
    <p:extLst>
      <p:ext uri="{BB962C8B-B14F-4D97-AF65-F5344CB8AC3E}">
        <p14:creationId xmlns:p14="http://schemas.microsoft.com/office/powerpoint/2010/main" val="104577803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290</TotalTime>
  <Words>1803</Words>
  <Application>Microsoft Office PowerPoint</Application>
  <PresentationFormat>Widescreen</PresentationFormat>
  <Paragraphs>201</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Corbel</vt:lpstr>
      <vt:lpstr>Wingdings 2</vt:lpstr>
      <vt:lpstr>Frame</vt:lpstr>
      <vt:lpstr>Catsfield Parish Assembly</vt:lpstr>
      <vt:lpstr>Agenda</vt:lpstr>
      <vt:lpstr>The Bigger Picture</vt:lpstr>
      <vt:lpstr>Challenges for the future.</vt:lpstr>
      <vt:lpstr>Challenges for the future.</vt:lpstr>
      <vt:lpstr>Challenges for the future.</vt:lpstr>
      <vt:lpstr>Challenges for the future.</vt:lpstr>
      <vt:lpstr>Representing Catsfield</vt:lpstr>
      <vt:lpstr>The Three Key Priorities for the Next 15 Years</vt:lpstr>
      <vt:lpstr>Development and Management of Land What type and level of development would you like to see?</vt:lpstr>
      <vt:lpstr>What type of homes would you like to see?</vt:lpstr>
      <vt:lpstr>What size of home is needed locally?</vt:lpstr>
      <vt:lpstr>Public Spaces</vt:lpstr>
      <vt:lpstr>Safety &amp; Infrastructure</vt:lpstr>
      <vt:lpstr>Safety &amp; Infrastructure</vt:lpstr>
      <vt:lpstr>Council Activity 2025-26</vt:lpstr>
      <vt:lpstr>The Role of the Council</vt:lpstr>
      <vt:lpstr>Pavilion and recreation Ground</vt:lpstr>
      <vt:lpstr>Ecology &amp; Facilities</vt:lpstr>
      <vt:lpstr>Ecology &amp; Facilities</vt:lpstr>
      <vt:lpstr>Road Safety</vt:lpstr>
      <vt:lpstr>Representing Catsfield</vt:lpstr>
      <vt:lpstr>Representing Catsfield</vt:lpstr>
      <vt:lpstr>Thank to Volunteers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Keith Robertson</dc:creator>
  <cp:lastModifiedBy>Keith Robertson</cp:lastModifiedBy>
  <cp:revision>2</cp:revision>
  <dcterms:created xsi:type="dcterms:W3CDTF">2025-05-01T08:39:49Z</dcterms:created>
  <dcterms:modified xsi:type="dcterms:W3CDTF">2026-05-14T08:57:05Z</dcterms:modified>
</cp:coreProperties>
</file>